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  <p:sldMasterId id="2147483703" r:id="rId2"/>
    <p:sldMasterId id="2147483708" r:id="rId3"/>
    <p:sldMasterId id="2147483713" r:id="rId4"/>
    <p:sldMasterId id="2147483720" r:id="rId5"/>
  </p:sldMasterIdLst>
  <p:notesMasterIdLst>
    <p:notesMasterId r:id="rId90"/>
  </p:notesMasterIdLst>
  <p:handoutMasterIdLst>
    <p:handoutMasterId r:id="rId91"/>
  </p:handoutMasterIdLst>
  <p:sldIdLst>
    <p:sldId id="337" r:id="rId6"/>
    <p:sldId id="328" r:id="rId7"/>
    <p:sldId id="271" r:id="rId8"/>
    <p:sldId id="325" r:id="rId9"/>
    <p:sldId id="332" r:id="rId10"/>
    <p:sldId id="379" r:id="rId11"/>
    <p:sldId id="392" r:id="rId12"/>
    <p:sldId id="331" r:id="rId13"/>
    <p:sldId id="327" r:id="rId14"/>
    <p:sldId id="401" r:id="rId15"/>
    <p:sldId id="381" r:id="rId16"/>
    <p:sldId id="333" r:id="rId17"/>
    <p:sldId id="334" r:id="rId18"/>
    <p:sldId id="274" r:id="rId19"/>
    <p:sldId id="275" r:id="rId20"/>
    <p:sldId id="350" r:id="rId21"/>
    <p:sldId id="352" r:id="rId22"/>
    <p:sldId id="393" r:id="rId23"/>
    <p:sldId id="353" r:id="rId24"/>
    <p:sldId id="397" r:id="rId25"/>
    <p:sldId id="355" r:id="rId26"/>
    <p:sldId id="349" r:id="rId27"/>
    <p:sldId id="354" r:id="rId28"/>
    <p:sldId id="280" r:id="rId29"/>
    <p:sldId id="356" r:id="rId30"/>
    <p:sldId id="283" r:id="rId31"/>
    <p:sldId id="284" r:id="rId32"/>
    <p:sldId id="357" r:id="rId33"/>
    <p:sldId id="358" r:id="rId34"/>
    <p:sldId id="298" r:id="rId35"/>
    <p:sldId id="359" r:id="rId36"/>
    <p:sldId id="360" r:id="rId37"/>
    <p:sldId id="361" r:id="rId38"/>
    <p:sldId id="289" r:id="rId39"/>
    <p:sldId id="299" r:id="rId40"/>
    <p:sldId id="362" r:id="rId41"/>
    <p:sldId id="363" r:id="rId42"/>
    <p:sldId id="364" r:id="rId43"/>
    <p:sldId id="296" r:id="rId44"/>
    <p:sldId id="297" r:id="rId45"/>
    <p:sldId id="300" r:id="rId46"/>
    <p:sldId id="365" r:id="rId47"/>
    <p:sldId id="366" r:id="rId48"/>
    <p:sldId id="303" r:id="rId49"/>
    <p:sldId id="370" r:id="rId50"/>
    <p:sldId id="367" r:id="rId51"/>
    <p:sldId id="368" r:id="rId52"/>
    <p:sldId id="369" r:id="rId53"/>
    <p:sldId id="371" r:id="rId54"/>
    <p:sldId id="389" r:id="rId55"/>
    <p:sldId id="372" r:id="rId56"/>
    <p:sldId id="399" r:id="rId57"/>
    <p:sldId id="373" r:id="rId58"/>
    <p:sldId id="306" r:id="rId59"/>
    <p:sldId id="374" r:id="rId60"/>
    <p:sldId id="375" r:id="rId61"/>
    <p:sldId id="307" r:id="rId62"/>
    <p:sldId id="311" r:id="rId63"/>
    <p:sldId id="376" r:id="rId64"/>
    <p:sldId id="308" r:id="rId65"/>
    <p:sldId id="312" r:id="rId66"/>
    <p:sldId id="313" r:id="rId67"/>
    <p:sldId id="309" r:id="rId68"/>
    <p:sldId id="395" r:id="rId69"/>
    <p:sldId id="396" r:id="rId70"/>
    <p:sldId id="398" r:id="rId71"/>
    <p:sldId id="314" r:id="rId72"/>
    <p:sldId id="343" r:id="rId73"/>
    <p:sldId id="339" r:id="rId74"/>
    <p:sldId id="340" r:id="rId75"/>
    <p:sldId id="316" r:id="rId76"/>
    <p:sldId id="377" r:id="rId77"/>
    <p:sldId id="318" r:id="rId78"/>
    <p:sldId id="319" r:id="rId79"/>
    <p:sldId id="321" r:id="rId80"/>
    <p:sldId id="378" r:id="rId81"/>
    <p:sldId id="348" r:id="rId82"/>
    <p:sldId id="341" r:id="rId83"/>
    <p:sldId id="344" r:id="rId84"/>
    <p:sldId id="385" r:id="rId85"/>
    <p:sldId id="342" r:id="rId86"/>
    <p:sldId id="386" r:id="rId87"/>
    <p:sldId id="387" r:id="rId88"/>
    <p:sldId id="388" r:id="rId89"/>
  </p:sldIdLst>
  <p:sldSz cx="9144000" cy="5143500" type="screen16x9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>
          <p15:clr>
            <a:srgbClr val="A4A3A4"/>
          </p15:clr>
        </p15:guide>
        <p15:guide id="2" pos="55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995388" initials="9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clrMru>
    <a:srgbClr val="000000"/>
    <a:srgbClr val="E8527C"/>
    <a:srgbClr val="00975F"/>
    <a:srgbClr val="DC7D32"/>
    <a:srgbClr val="F0F050"/>
    <a:srgbClr val="D4D700"/>
    <a:srgbClr val="00925B"/>
    <a:srgbClr val="EFEEED"/>
    <a:srgbClr val="9C9E9F"/>
    <a:srgbClr val="646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0068" autoAdjust="0"/>
  </p:normalViewPr>
  <p:slideViewPr>
    <p:cSldViewPr>
      <p:cViewPr varScale="1">
        <p:scale>
          <a:sx n="94" d="100"/>
          <a:sy n="94" d="100"/>
        </p:scale>
        <p:origin x="-970" y="-67"/>
      </p:cViewPr>
      <p:guideLst>
        <p:guide orient="horz"/>
        <p:guide pos="55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3206" y="-72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handoutMaster" Target="handoutMasters/handout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2A433-FFE5-5146-96A2-89A3F87C0D23}" type="datetimeFigureOut">
              <a:rPr lang="fr-FR" smtClean="0"/>
              <a:t>03/08/2018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232D2-6EAB-8746-BAB3-A7F2EC9CD83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482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D91F375-ABD4-43B0-95A2-6A338A4A5C04}" type="datetimeFigureOut">
              <a:rPr lang="fr-FR" smtClean="0"/>
              <a:t>03/08/2018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3EF5842-04F3-4695-8C7E-60D49603CB5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960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6086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11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9504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8982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sz="1200" dirty="0" smtClean="0">
                <a:solidFill>
                  <a:schemeClr val="bg1"/>
                </a:solidFill>
              </a:rPr>
              <a:t>Un  actuator (actionneur) est un terme de fabrication qui se réfère à un dispositif mécanique pour déplacer ou contrôler quelque chose. Les actionneurs peuvent générer une grande quantité de mouvement à partir d'un petit changement.</a:t>
            </a:r>
          </a:p>
          <a:p>
            <a:pPr algn="l"/>
            <a:endParaRPr lang="fr-FR" sz="1200" dirty="0" smtClean="0">
              <a:solidFill>
                <a:schemeClr val="bg1"/>
              </a:solidFill>
            </a:endParaRPr>
          </a:p>
          <a:p>
            <a:pPr algn="l"/>
            <a:r>
              <a:rPr lang="fr-FR" sz="1200" dirty="0" smtClean="0">
                <a:solidFill>
                  <a:schemeClr val="bg1"/>
                </a:solidFill>
              </a:rPr>
              <a:t>Le but est simple : Informer, modifier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9192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9192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JMX </a:t>
            </a:r>
            <a:r>
              <a:rPr lang="fr-FR" dirty="0" smtClean="0">
                <a:sym typeface="Wingdings" panose="05000000000000000000" pitchFamily="2" charset="2"/>
              </a:rPr>
              <a:t> Java Management</a:t>
            </a:r>
            <a:r>
              <a:rPr lang="fr-FR" baseline="0" dirty="0" smtClean="0">
                <a:sym typeface="Wingdings" panose="05000000000000000000" pitchFamily="2" charset="2"/>
              </a:rPr>
              <a:t> Extension disponible depuis Java 5.</a:t>
            </a:r>
          </a:p>
          <a:p>
            <a:r>
              <a:rPr lang="fr-FR" baseline="0" dirty="0" smtClean="0">
                <a:sym typeface="Wingdings" panose="05000000000000000000" pitchFamily="2" charset="2"/>
              </a:rPr>
              <a:t>Gestion du fonctionnement d’ une application Java en cours d’ exécution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7813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faut voir les endpoint</a:t>
            </a:r>
            <a:r>
              <a:rPr lang="fr-FR" baseline="0" dirty="0" smtClean="0"/>
              <a:t> comme des boulons de la machine,</a:t>
            </a:r>
            <a:endParaRPr lang="fr-FR" dirty="0" smtClean="0"/>
          </a:p>
          <a:p>
            <a:r>
              <a:rPr lang="fr-FR" dirty="0" smtClean="0"/>
              <a:t>Actuator propose un ensemble de </a:t>
            </a:r>
            <a:r>
              <a:rPr lang="fr-FR" dirty="0" err="1" smtClean="0"/>
              <a:t>endPoint</a:t>
            </a:r>
            <a:r>
              <a:rPr lang="fr-FR" dirty="0" smtClean="0"/>
              <a:t> exposés</a:t>
            </a:r>
            <a:r>
              <a:rPr lang="fr-FR" baseline="0" dirty="0" smtClean="0"/>
              <a:t> en local ou en distance via donc HTTP ou JMX.</a:t>
            </a:r>
          </a:p>
          <a:p>
            <a:r>
              <a:rPr lang="fr-FR" baseline="0" dirty="0" smtClean="0"/>
              <a:t>Les end points sont des </a:t>
            </a:r>
            <a:r>
              <a:rPr lang="fr-FR" baseline="0" dirty="0" err="1" smtClean="0"/>
              <a:t>beans</a:t>
            </a:r>
            <a:r>
              <a:rPr lang="fr-FR" baseline="0" dirty="0" smtClean="0"/>
              <a:t> créés dans le contexte Spring, ils sont activés ou pas.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2447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2055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6895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</a:t>
            </a:r>
            <a:r>
              <a:rPr lang="fr-FR" dirty="0" err="1" smtClean="0"/>
              <a:t>com.bnpparibas.sit.dojo.monitoring</a:t>
            </a:r>
            <a:r>
              <a:rPr lang="fr-FR" dirty="0" smtClean="0"/>
              <a:t>;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fr-FR" dirty="0" err="1" smtClean="0"/>
              <a:t>org.springframework.beans.factory.annotation.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Autowired</a:t>
            </a:r>
            <a:r>
              <a:rPr lang="fr-FR" dirty="0" smtClean="0"/>
              <a:t>;</a:t>
            </a:r>
            <a:br>
              <a:rPr lang="fr-FR" dirty="0" smtClean="0"/>
            </a:b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fr-FR" dirty="0" err="1" smtClean="0"/>
              <a:t>org.springframework.boot.actuate.health.Health</a:t>
            </a:r>
            <a:r>
              <a:rPr lang="fr-FR" dirty="0" smtClean="0"/>
              <a:t>;</a:t>
            </a:r>
            <a:br>
              <a:rPr lang="fr-FR" dirty="0" smtClean="0"/>
            </a:b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fr-FR" dirty="0" err="1" smtClean="0"/>
              <a:t>org.springframework.boot.actuate.health.HealthIndicator</a:t>
            </a:r>
            <a:r>
              <a:rPr lang="fr-FR" dirty="0" smtClean="0"/>
              <a:t>;</a:t>
            </a:r>
            <a:br>
              <a:rPr lang="fr-FR" dirty="0" smtClean="0"/>
            </a:b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fr-FR" dirty="0" err="1" smtClean="0"/>
              <a:t>org.springframework.jdbc.core.JdbcTemplate</a:t>
            </a:r>
            <a:r>
              <a:rPr lang="fr-FR" dirty="0" smtClean="0"/>
              <a:t>;</a:t>
            </a:r>
            <a:br>
              <a:rPr lang="fr-FR" dirty="0" smtClean="0"/>
            </a:b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fr-FR" dirty="0" err="1" smtClean="0"/>
              <a:t>org.springframework.stereotype.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</a:t>
            </a:r>
            <a:r>
              <a:rPr lang="fr-FR" dirty="0" smtClean="0"/>
              <a:t>;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@Component</a:t>
            </a:r>
            <a:b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class </a:t>
            </a:r>
            <a:r>
              <a:rPr lang="fr-FR" dirty="0" err="1" smtClean="0"/>
              <a:t>TableAdherentCheckerHealthIndicator</a:t>
            </a:r>
            <a:r>
              <a:rPr lang="fr-FR" dirty="0" smtClean="0"/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implements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dirty="0" err="1" smtClean="0"/>
              <a:t>HealthIndicator</a:t>
            </a:r>
            <a:r>
              <a:rPr lang="fr-FR" dirty="0" smtClean="0"/>
              <a:t> {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   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@Autowired</a:t>
            </a:r>
            <a:b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</a:t>
            </a:r>
            <a:r>
              <a:rPr lang="fr-FR" dirty="0" err="1" smtClean="0"/>
              <a:t>JdbcTemplate</a:t>
            </a:r>
            <a:r>
              <a:rPr lang="fr-FR" dirty="0" smtClean="0"/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jdbcTemplate</a:t>
            </a:r>
            <a:r>
              <a:rPr lang="fr-FR" dirty="0" smtClean="0"/>
              <a:t>;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   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</a:t>
            </a:r>
            <a:r>
              <a:rPr lang="fr-FR" dirty="0" err="1" smtClean="0"/>
              <a:t>Health</a:t>
            </a:r>
            <a:r>
              <a:rPr lang="fr-FR" dirty="0" smtClean="0"/>
              <a:t> </a:t>
            </a:r>
            <a:r>
              <a:rPr lang="fr-FR" dirty="0" err="1" smtClean="0"/>
              <a:t>health</a:t>
            </a:r>
            <a:r>
              <a:rPr lang="fr-FR" dirty="0" smtClean="0"/>
              <a:t>() {</a:t>
            </a:r>
            <a:br>
              <a:rPr lang="fr-FR" dirty="0" smtClean="0"/>
            </a:br>
            <a:r>
              <a:rPr lang="fr-FR" dirty="0" smtClean="0"/>
              <a:t>       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dirty="0" err="1" smtClean="0"/>
              <a:t>adherentExist</a:t>
            </a:r>
            <a:r>
              <a:rPr lang="fr-FR" dirty="0" smtClean="0"/>
              <a:t> = </a:t>
            </a:r>
            <a:r>
              <a:rPr lang="fr-FR" dirty="0" err="1" smtClean="0"/>
              <a:t>checkAdherent</a:t>
            </a:r>
            <a:r>
              <a:rPr lang="fr-FR" dirty="0" smtClean="0"/>
              <a:t>(); </a:t>
            </a:r>
            <a:r>
              <a:rPr lang="fr-F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fr-FR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fr-F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fr-F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</a:t>
            </a:r>
            <a:r>
              <a:rPr lang="fr-F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fr-F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</a:t>
            </a:r>
            <a:br>
              <a:rPr lang="fr-F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fr-FR" dirty="0" smtClean="0"/>
              <a:t>(</a:t>
            </a:r>
            <a:r>
              <a:rPr lang="fr-FR" dirty="0" err="1" smtClean="0"/>
              <a:t>adherentExist</a:t>
            </a:r>
            <a:r>
              <a:rPr lang="fr-FR" dirty="0" smtClean="0"/>
              <a:t>) {</a:t>
            </a:r>
            <a:br>
              <a:rPr lang="fr-FR" dirty="0" smtClean="0"/>
            </a:br>
            <a:r>
              <a:rPr lang="fr-FR" dirty="0" smtClean="0"/>
              <a:t>            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</a:t>
            </a:r>
            <a:r>
              <a:rPr lang="fr-FR" dirty="0" err="1" smtClean="0"/>
              <a:t>Health.</a:t>
            </a:r>
            <a:r>
              <a:rPr lang="fr-FR" i="1" dirty="0" err="1" smtClean="0">
                <a:effectLst/>
              </a:rPr>
              <a:t>up</a:t>
            </a:r>
            <a:r>
              <a:rPr lang="fr-FR" dirty="0" smtClean="0"/>
              <a:t>().</a:t>
            </a:r>
            <a:r>
              <a:rPr lang="fr-FR" dirty="0" err="1" smtClean="0"/>
              <a:t>withDetail</a:t>
            </a:r>
            <a:r>
              <a:rPr lang="fr-FR" dirty="0" smtClean="0"/>
              <a:t>(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"Service adhérent"</a:t>
            </a:r>
            <a:r>
              <a:rPr lang="fr-FR" dirty="0" smtClean="0"/>
              <a:t>,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Ilt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brille de mille feux"</a:t>
            </a:r>
            <a:r>
              <a:rPr lang="fr-FR" dirty="0" smtClean="0"/>
              <a:t>).</a:t>
            </a:r>
            <a:r>
              <a:rPr lang="fr-FR" dirty="0" err="1" smtClean="0"/>
              <a:t>build</a:t>
            </a:r>
            <a:r>
              <a:rPr lang="fr-FR" dirty="0" smtClean="0"/>
              <a:t>();</a:t>
            </a:r>
            <a:br>
              <a:rPr lang="fr-FR" dirty="0" smtClean="0"/>
            </a:br>
            <a:r>
              <a:rPr lang="fr-FR" dirty="0" smtClean="0"/>
              <a:t>        }</a:t>
            </a:r>
            <a:br>
              <a:rPr lang="fr-FR" dirty="0" smtClean="0"/>
            </a:br>
            <a:r>
              <a:rPr lang="fr-FR" dirty="0" smtClean="0"/>
              <a:t>            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</a:t>
            </a:r>
            <a:r>
              <a:rPr lang="fr-FR" dirty="0" err="1" smtClean="0"/>
              <a:t>Health.</a:t>
            </a:r>
            <a:r>
              <a:rPr lang="fr-FR" i="1" dirty="0" err="1" smtClean="0">
                <a:effectLst/>
              </a:rPr>
              <a:t>down</a:t>
            </a:r>
            <a:r>
              <a:rPr lang="fr-FR" dirty="0" smtClean="0"/>
              <a:t>().</a:t>
            </a:r>
            <a:r>
              <a:rPr lang="fr-FR" dirty="0" err="1" smtClean="0"/>
              <a:t>withDetail</a:t>
            </a:r>
            <a:r>
              <a:rPr lang="fr-FR" dirty="0" smtClean="0"/>
              <a:t>(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Code"</a:t>
            </a:r>
            <a:r>
              <a:rPr lang="fr-FR" dirty="0" smtClean="0"/>
              <a:t>, 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"Service not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 ADHERENT not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fr-FR" dirty="0" smtClean="0"/>
              <a:t>).</a:t>
            </a:r>
            <a:r>
              <a:rPr lang="fr-FR" dirty="0" err="1" smtClean="0"/>
              <a:t>build</a:t>
            </a:r>
            <a:r>
              <a:rPr lang="fr-FR" dirty="0" smtClean="0"/>
              <a:t>();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   }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   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dirty="0" err="1" smtClean="0"/>
              <a:t>checkAdherent</a:t>
            </a:r>
            <a:r>
              <a:rPr lang="fr-FR" dirty="0" smtClean="0"/>
              <a:t>() {</a:t>
            </a:r>
            <a:br>
              <a:rPr lang="fr-FR" dirty="0" smtClean="0"/>
            </a:br>
            <a:r>
              <a:rPr lang="fr-FR" dirty="0" smtClean="0"/>
              <a:t>       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dirty="0" smtClean="0"/>
              <a:t>{</a:t>
            </a:r>
            <a:br>
              <a:rPr lang="fr-FR" dirty="0" smtClean="0"/>
            </a:br>
            <a:r>
              <a:rPr lang="fr-FR" dirty="0" smtClean="0"/>
              <a:t>           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fr-FR" dirty="0" err="1" smtClean="0"/>
              <a:t>.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jdbcTemplate</a:t>
            </a:r>
            <a:r>
              <a:rPr lang="fr-FR" dirty="0" err="1" smtClean="0"/>
              <a:t>.queryForObject</a:t>
            </a:r>
            <a:r>
              <a:rPr lang="fr-FR" dirty="0" smtClean="0"/>
              <a:t>(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"SELECT </a:t>
            </a:r>
            <a:r>
              <a:rPr lang="fr-F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FROM ADHERENT"</a:t>
            </a:r>
            <a:r>
              <a:rPr lang="fr-FR" dirty="0" smtClean="0"/>
              <a:t>, </a:t>
            </a:r>
            <a:r>
              <a:rPr lang="fr-FR" dirty="0" err="1" smtClean="0"/>
              <a:t>Integer.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fr-FR" dirty="0" smtClean="0"/>
              <a:t>);</a:t>
            </a:r>
            <a:br>
              <a:rPr lang="fr-FR" dirty="0" smtClean="0"/>
            </a:br>
            <a:r>
              <a:rPr lang="fr-FR" dirty="0" smtClean="0"/>
              <a:t>            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fr-FR" dirty="0" smtClean="0"/>
              <a:t>;</a:t>
            </a:r>
            <a:br>
              <a:rPr lang="fr-FR" dirty="0" smtClean="0"/>
            </a:br>
            <a:r>
              <a:rPr lang="fr-FR" dirty="0" smtClean="0"/>
              <a:t>        } 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catch </a:t>
            </a:r>
            <a:r>
              <a:rPr lang="fr-FR" dirty="0" smtClean="0"/>
              <a:t>(Exception e) {</a:t>
            </a:r>
            <a:br>
              <a:rPr lang="fr-FR" dirty="0" smtClean="0"/>
            </a:br>
            <a:r>
              <a:rPr lang="fr-FR" dirty="0" smtClean="0"/>
              <a:t>            </a:t>
            </a:r>
            <a:r>
              <a:rPr lang="fr-F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//Quelque soit l' exception on considère que l' appli est down</a:t>
            </a:r>
            <a:br>
              <a:rPr lang="fr-F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false</a:t>
            </a:r>
            <a:r>
              <a:rPr lang="fr-FR" dirty="0" smtClean="0"/>
              <a:t>;</a:t>
            </a:r>
            <a:br>
              <a:rPr lang="fr-FR" dirty="0" smtClean="0"/>
            </a:br>
            <a:r>
              <a:rPr lang="fr-FR" dirty="0" smtClean="0"/>
              <a:t>        }</a:t>
            </a:r>
            <a:br>
              <a:rPr lang="fr-FR" dirty="0" smtClean="0"/>
            </a:br>
            <a:r>
              <a:rPr lang="fr-FR" dirty="0" smtClean="0"/>
              <a:t>    }</a:t>
            </a:r>
            <a:br>
              <a:rPr lang="fr-FR" dirty="0" smtClean="0"/>
            </a:br>
            <a:r>
              <a:rPr lang="fr-FR" dirty="0" smtClean="0"/>
              <a:t>}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1391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Aujourd’hui chez SIT,</a:t>
            </a:r>
            <a:r>
              <a:rPr lang="fr-FR" baseline="0" dirty="0" smtClean="0"/>
              <a:t> nous développons de supers systèmes d’ information: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Nous répondons au besoins de nos différents groupes : Conformité, finance, archivage , RH.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Nous avons différentes applications avec des besoins divers (JARVIS, ABOUT ME, 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Des applications parfois critiques, parfois moins critiques , mais des applications utilisés par de nombreux collaborateurs du groupe.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Des applications qui demandent une haute disponibilité, d’ autres une dispo plus relaxe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Les attentes sont nombreuses 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071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 obtenir la durée moyenne d’ un appel à un  web</a:t>
            </a:r>
            <a:r>
              <a:rPr lang="fr-FR" baseline="0" dirty="0" smtClean="0"/>
              <a:t> service donné ?</a:t>
            </a:r>
          </a:p>
          <a:p>
            <a:r>
              <a:rPr lang="fr-FR" baseline="0" dirty="0" smtClean="0"/>
              <a:t>Savoir le nombre de fois que cet web service a été </a:t>
            </a:r>
            <a:r>
              <a:rPr lang="fr-FR" baseline="0" dirty="0" err="1" smtClean="0"/>
              <a:t>apellé</a:t>
            </a:r>
            <a:r>
              <a:rPr lang="fr-FR" baseline="0" dirty="0" smtClean="0"/>
              <a:t> ?</a:t>
            </a:r>
          </a:p>
          <a:p>
            <a:r>
              <a:rPr lang="fr-FR" baseline="0" dirty="0" smtClean="0"/>
              <a:t>Est il en échec?</a:t>
            </a:r>
          </a:p>
          <a:p>
            <a:r>
              <a:rPr lang="fr-FR" baseline="0" dirty="0" smtClean="0"/>
              <a:t>Du cache </a:t>
            </a:r>
            <a:r>
              <a:rPr lang="fr-FR" baseline="0" dirty="0" err="1" smtClean="0"/>
              <a:t>a-t-il</a:t>
            </a:r>
            <a:r>
              <a:rPr lang="fr-FR" baseline="0" dirty="0" smtClean="0"/>
              <a:t> été implémenté sur ce service ? À quel %?</a:t>
            </a:r>
          </a:p>
          <a:p>
            <a:r>
              <a:rPr lang="fr-FR" baseline="0" dirty="0" smtClean="0"/>
              <a:t>Obtenir des histogrammes?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0268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Quand un RPA se retrouve avec une anomalie qui vient de la </a:t>
            </a:r>
            <a:r>
              <a:rPr lang="fr-FR" baseline="0" dirty="0" err="1" smtClean="0"/>
              <a:t>prod</a:t>
            </a:r>
            <a:r>
              <a:rPr lang="fr-FR" baseline="0" dirty="0" smtClean="0"/>
              <a:t> , </a:t>
            </a:r>
            <a:r>
              <a:rPr lang="fr-FR" baseline="0" dirty="0" err="1" smtClean="0"/>
              <a:t>qu</a:t>
            </a:r>
            <a:r>
              <a:rPr lang="fr-FR" baseline="0" dirty="0" smtClean="0"/>
              <a:t> est ce </a:t>
            </a:r>
            <a:r>
              <a:rPr lang="fr-FR" baseline="0" dirty="0" err="1" smtClean="0"/>
              <a:t>qu</a:t>
            </a:r>
            <a:r>
              <a:rPr lang="fr-FR" baseline="0" dirty="0" smtClean="0"/>
              <a:t> on fait?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45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51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52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ne pas utiliser pour exposer les comptages courant d’ une liste par exemple qui peuvent être décrémentés par exemple .</a:t>
            </a:r>
          </a:p>
          <a:p>
            <a:r>
              <a:rPr lang="fr-FR" dirty="0" smtClean="0"/>
              <a:t>Les gauges sont meilleur </a:t>
            </a:r>
            <a:r>
              <a:rPr lang="fr-FR" dirty="0" err="1" smtClean="0"/>
              <a:t>spour</a:t>
            </a:r>
            <a:r>
              <a:rPr lang="fr-FR" dirty="0" smtClean="0"/>
              <a:t> ca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54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223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Affiche aussi si le service est en exception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0465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64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peut</a:t>
            </a:r>
            <a:r>
              <a:rPr lang="fr-FR" baseline="0" dirty="0" smtClean="0"/>
              <a:t> décider de rendre par exemple info et </a:t>
            </a:r>
            <a:r>
              <a:rPr lang="fr-FR" baseline="0" dirty="0" err="1" smtClean="0"/>
              <a:t>health</a:t>
            </a:r>
            <a:r>
              <a:rPr lang="fr-FR" baseline="0" dirty="0" smtClean="0"/>
              <a:t> tout le  temps dispo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Metriques</a:t>
            </a:r>
            <a:r>
              <a:rPr lang="fr-FR" baseline="0" dirty="0" smtClean="0"/>
              <a:t> peut </a:t>
            </a:r>
            <a:r>
              <a:rPr lang="fr-FR" baseline="0" dirty="0" err="1" smtClean="0"/>
              <a:t>etre</a:t>
            </a:r>
            <a:r>
              <a:rPr lang="fr-FR" baseline="0" dirty="0" smtClean="0"/>
              <a:t> pas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44675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68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Projet libre</a:t>
            </a:r>
            <a:r>
              <a:rPr lang="fr-FR" baseline="0" dirty="0" smtClean="0"/>
              <a:t>, sous licence Apache2</a:t>
            </a:r>
          </a:p>
          <a:p>
            <a:r>
              <a:rPr lang="fr-FR" baseline="0" dirty="0" smtClean="0"/>
              <a:t>Une console unique d’ administration des applications </a:t>
            </a:r>
            <a:r>
              <a:rPr lang="fr-FR" baseline="0" dirty="0" err="1" smtClean="0"/>
              <a:t>SpringBoot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Historique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71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7767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Dans une application donnée , nous avons par exemple :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4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78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664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83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Quand une anomalie survient sur les écrans , ca se voit tout de suite, pas besoin de surveiller ou d’ instrumenter?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5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Quand une anomalie survient sur les écrans , ca se voit tout de suite, pas besoin de surveiller ou d’ instrumenter?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6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Quand une anomalie survient sur les écrans , ca se voit tout de suite, pas besoin de surveiller ou d’ instrumenter?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7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Quand un RPA se retrouve avec une anomalie qui vient de la </a:t>
            </a:r>
            <a:r>
              <a:rPr lang="fr-FR" baseline="0" dirty="0" err="1" smtClean="0"/>
              <a:t>prod</a:t>
            </a:r>
            <a:r>
              <a:rPr lang="fr-FR" baseline="0" dirty="0" smtClean="0"/>
              <a:t> , </a:t>
            </a:r>
            <a:r>
              <a:rPr lang="fr-FR" baseline="0" dirty="0" err="1" smtClean="0"/>
              <a:t>qu</a:t>
            </a:r>
            <a:r>
              <a:rPr lang="fr-FR" baseline="0" dirty="0" smtClean="0"/>
              <a:t> est ce </a:t>
            </a:r>
            <a:r>
              <a:rPr lang="fr-FR" baseline="0" dirty="0" err="1" smtClean="0"/>
              <a:t>qu</a:t>
            </a:r>
            <a:r>
              <a:rPr lang="fr-FR" baseline="0" dirty="0" smtClean="0"/>
              <a:t> on fait?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8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projets sont</a:t>
            </a:r>
            <a:r>
              <a:rPr lang="fr-FR" baseline="0" dirty="0" smtClean="0"/>
              <a:t> réalisés de plus en plus  en mode Agile.</a:t>
            </a:r>
          </a:p>
          <a:p>
            <a:r>
              <a:rPr lang="fr-FR" baseline="0" dirty="0" smtClean="0"/>
              <a:t>Nous déployons un incrément de produit à chaque fois .</a:t>
            </a:r>
          </a:p>
          <a:p>
            <a:r>
              <a:rPr lang="fr-FR" baseline="0" dirty="0" smtClean="0"/>
              <a:t>Nous déployons sur la même application sur plusieurs instances : DEV, RECETTE , </a:t>
            </a:r>
            <a:r>
              <a:rPr lang="fr-FR" baseline="0" dirty="0" err="1" smtClean="0"/>
              <a:t>etc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Pourquoi ca marche sur un serveur et pas sur un autre? Quelle est la version déployée sur le serveur X , et sur le serveur Y ? Quelle est la différence?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4761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surveillent les applis, mais l'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equipe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produit est informé à posteriori et l'accès à l'information est difficile (info pas directement accessible, mal renseignée au départ, ...) 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les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sont impliqués dans le processus de monitoring, ils peuvent se rendre compte plus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l'information renseignée au niveau applicatif n'est pas pertinente et ont accès en temps réel a elle une fois que l'appli est en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=&gt;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compliant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fr-FR" baseline="0" dirty="0" smtClean="0"/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>
                <a:solidFill>
                  <a:prstClr val="black"/>
                </a:solidFill>
              </a:rPr>
              <a:pPr/>
              <a:t>10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0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A0C87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82985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cxnSp>
        <p:nvCxnSpPr>
          <p:cNvPr id="16" name="Connecteur droit 15"/>
          <p:cNvCxnSpPr/>
          <p:nvPr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Notions d'architecture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295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Notions d'architecture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3" name="Image 2" descr="puce-donut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  <p:pic>
        <p:nvPicPr>
          <p:cNvPr id="6" name="Image 5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46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Notions d'architecture</a:t>
            </a:r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617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646567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fr-FR" sz="1000" kern="0" dirty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3862540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FFFFFF"/>
                </a:solidFill>
              </a:rPr>
              <a:t>Notions d'architecture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150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FFFFFF"/>
                </a:solidFill>
              </a:rPr>
              <a:t>Notions d'architecture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96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110" y="3112048"/>
            <a:ext cx="1029362" cy="593656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3993274"/>
            <a:ext cx="9155061" cy="115022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rgbClr val="646567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072183" y="3767026"/>
            <a:ext cx="3492000" cy="452496"/>
          </a:xfrm>
          <a:prstGeom prst="rect">
            <a:avLst/>
          </a:prstGeom>
          <a:solidFill>
            <a:srgbClr val="00975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 dirty="0" smtClean="0">
              <a:solidFill>
                <a:srgbClr val="EE720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473548"/>
            <a:ext cx="5328592" cy="6480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 err="1" smtClean="0"/>
              <a:t>Titre</a:t>
            </a:r>
            <a:r>
              <a:rPr lang="en-US" noProof="0" dirty="0" smtClean="0"/>
              <a:t> de la </a:t>
            </a:r>
            <a:r>
              <a:rPr lang="en-US" noProof="0" dirty="0" err="1" smtClean="0"/>
              <a:t>présentation</a:t>
            </a: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err="1" smtClean="0"/>
              <a:t>sur</a:t>
            </a:r>
            <a:r>
              <a:rPr lang="en-US" noProof="0" dirty="0" smtClean="0"/>
              <a:t> 2 </a:t>
            </a:r>
            <a:r>
              <a:rPr lang="en-US" noProof="0" dirty="0" err="1" smtClean="0"/>
              <a:t>lignes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0203" y="2139702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Sous-</a:t>
            </a:r>
            <a:r>
              <a:rPr lang="en-US" noProof="0" dirty="0" err="1" smtClean="0"/>
              <a:t>titre</a:t>
            </a:r>
            <a:endParaRPr lang="en-US" noProof="0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834126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 smtClean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4001766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 smtClean="0"/>
              <a:t>Lieu, 00/00/2015</a:t>
            </a:r>
          </a:p>
        </p:txBody>
      </p:sp>
      <p:pic>
        <p:nvPicPr>
          <p:cNvPr id="1028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975" y="4349353"/>
            <a:ext cx="2959100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23808" y="4496992"/>
            <a:ext cx="2896664" cy="16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641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FFFFFF"/>
                </a:solidFill>
              </a:rPr>
              <a:t>Notions d'architecture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4006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R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shutterstock_101172925_BD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0" b="-625"/>
          <a:stretch/>
        </p:blipFill>
        <p:spPr>
          <a:xfrm>
            <a:off x="-27352" y="1"/>
            <a:ext cx="9180000" cy="3950618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-27352" y="3811776"/>
            <a:ext cx="9180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rgbClr val="646567"/>
              </a:solidFill>
            </a:endParaRPr>
          </a:p>
        </p:txBody>
      </p:sp>
      <p:pic>
        <p:nvPicPr>
          <p:cNvPr id="16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fr-FR" sz="1000" kern="0" dirty="0" smtClean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33925" cy="1011906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2 lignes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0202" y="1167630"/>
            <a:ext cx="5333925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 smtClean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 smtClean="0"/>
              <a:t>Lieu, 00/00/2015</a:t>
            </a:r>
          </a:p>
        </p:txBody>
      </p:sp>
      <p:pic>
        <p:nvPicPr>
          <p:cNvPr id="20" name="Image 19" descr="label-blanc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8198" y="2859782"/>
            <a:ext cx="1061952" cy="8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43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rgbClr val="FFFFFF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fr-FR" sz="1000" kern="0" dirty="0" smtClean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2 lignes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 smtClean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 smtClean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2122862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Notions d'architecture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3295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646567"/>
                </a:solidFill>
              </a:rPr>
              <a:t>|  24/07/2018  |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>
                <a:solidFill>
                  <a:srgbClr val="646567"/>
                </a:solidFill>
              </a:rPr>
              <a:t>Example</a:t>
            </a:r>
            <a:r>
              <a:rPr lang="fr-FR" dirty="0" smtClean="0">
                <a:solidFill>
                  <a:srgbClr val="646567"/>
                </a:solidFill>
              </a:rPr>
              <a:t> </a:t>
            </a:r>
            <a:r>
              <a:rPr lang="fr-FR" dirty="0" err="1" smtClean="0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9004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 smtClean="0"/>
              <a:t>Titre de la partie</a:t>
            </a:r>
            <a:endParaRPr lang="fr-FR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646567"/>
                </a:solidFill>
              </a:rPr>
              <a:t>|  24/07/2018  |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>
                <a:solidFill>
                  <a:srgbClr val="646567"/>
                </a:solidFill>
              </a:rPr>
              <a:t>Example</a:t>
            </a:r>
            <a:r>
              <a:rPr lang="fr-FR" dirty="0" smtClean="0">
                <a:solidFill>
                  <a:srgbClr val="646567"/>
                </a:solidFill>
              </a:rPr>
              <a:t> </a:t>
            </a:r>
            <a:r>
              <a:rPr lang="fr-FR" dirty="0" err="1" smtClean="0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395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>
                <a:solidFill>
                  <a:srgbClr val="646567"/>
                </a:solidFill>
              </a:rPr>
              <a:t>Example</a:t>
            </a:r>
            <a:r>
              <a:rPr lang="fr-FR" dirty="0" smtClean="0">
                <a:solidFill>
                  <a:srgbClr val="646567"/>
                </a:solidFill>
              </a:rPr>
              <a:t> </a:t>
            </a:r>
            <a:r>
              <a:rPr lang="fr-FR" dirty="0" err="1" smtClean="0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646567"/>
                </a:solidFill>
              </a:rPr>
              <a:t>|  24/07/2018  |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893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Notions d'architecture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46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dirty="0" smtClean="0"/>
              <a:t>Notions d'architecture</a:t>
            </a:r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617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A0C87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6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A0C87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85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cxnSp>
        <p:nvCxnSpPr>
          <p:cNvPr id="16" name="Connecteur droit 15"/>
          <p:cNvCxnSpPr/>
          <p:nvPr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Notions d'architecture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29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Notions d'architecture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3" name="Image 2" descr="puce-donut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  <p:pic>
        <p:nvPicPr>
          <p:cNvPr id="6" name="Image 5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46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Notions d'architecture</a:t>
            </a:r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61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A0C87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6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A0C87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855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10" Type="http://schemas.openxmlformats.org/officeDocument/2006/relationships/image" Target="file://localhost/Users/carolinedargein/Documents/BLEND/BLEND_Clients/CLIENTS_OK-2014/BNP%20PARIBAS/ITG/PRESE_ITG/donut-orange.png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10" Type="http://schemas.openxmlformats.org/officeDocument/2006/relationships/image" Target="file://localhost/Users/carolinedargein/Documents/BLEND/BLEND_Clients/CLIENTS_OK-2014/BNP%20PARIBAS/ITG/PRESE_ITG/donut-orange.png" TargetMode="Externa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10" Type="http://schemas.openxmlformats.org/officeDocument/2006/relationships/image" Target="file://localhost/Users/carolinedargein/Documents/BLEND/BLEND_Clients/CLIENTS_OK-2014/BNP%20PARIBAS/ITG/PRESE_ITG/donut-orange.png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4.xml"/><Relationship Id="rId12" Type="http://schemas.openxmlformats.org/officeDocument/2006/relationships/image" Target="file://localhost/Users/carolinedargein/Documents/BLEND/BLEND_Clients/CLIENTS_OK-2014/BNP%20PARIBAS/ITG/PRESE_ITG/donut-orange.png" TargetMode="Externa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theme" Target="../theme/theme5.xml"/><Relationship Id="rId10" Type="http://schemas.openxmlformats.org/officeDocument/2006/relationships/image" Target="file://localhost/Users/carolinedargein/Documents/BLEND/BLEND_Clients/CLIENTS_OK-2014/BNP%20PARIBAS/ITG/PRESE_ITG/donut-orange.png" TargetMode="Externa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300192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noProof="0" dirty="0" smtClean="0"/>
              <a:t>Notions d'architecture</a:t>
            </a:r>
            <a:endParaRPr lang="fr-FR" noProof="0" dirty="0"/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58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691" r:id="rId2"/>
    <p:sldLayoutId id="2147483692" r:id="rId3"/>
    <p:sldLayoutId id="2147483693" r:id="rId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9" r:link="rId10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300192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noProof="0" smtClean="0"/>
              <a:t>Notions d'architecture</a:t>
            </a:r>
            <a:endParaRPr lang="fr-FR" noProof="0" dirty="0"/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58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9" r:link="rId10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300192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noProof="0" smtClean="0"/>
              <a:t>Notions d'architecture</a:t>
            </a:r>
            <a:endParaRPr lang="fr-FR" noProof="0" dirty="0"/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58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9" r:link="rId10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300192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 smtClean="0">
                <a:solidFill>
                  <a:srgbClr val="FFFFFF"/>
                </a:solidFill>
              </a:rPr>
              <a:t>Notions d'architecture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08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11" r:link="rId12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2564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 err="1" smtClean="0">
                <a:solidFill>
                  <a:srgbClr val="646567"/>
                </a:solidFill>
              </a:rPr>
              <a:t>Example</a:t>
            </a:r>
            <a:r>
              <a:rPr lang="fr-FR" dirty="0" smtClean="0">
                <a:solidFill>
                  <a:srgbClr val="646567"/>
                </a:solidFill>
              </a:rPr>
              <a:t> </a:t>
            </a:r>
            <a:r>
              <a:rPr lang="fr-FR" dirty="0" err="1" smtClean="0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70345" y="4796670"/>
            <a:ext cx="708555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 smtClean="0">
                <a:solidFill>
                  <a:srgbClr val="646567"/>
                </a:solidFill>
              </a:rPr>
              <a:t>|  24/07/2018  |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1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9" r:link="rId10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s00vl9980736:10080/Jimmy/pocactuator-tp.gi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ocuments/BLEND/BLEND_Clients/CLIENTS_OK-2014/BNP%20PARIBAS/ITG/PRESE_ITG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ocuments/BLEND/BLEND_Clients/CLIENTS_OK-2014/BNP%20PARIBAS/ITG/PRESE_ITG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file://localhost/Users/carolinedargein/Documents/BLEND/BLEND_Clients/CLIENTS_OK-2014/BNP%20PARIBAS/ITG/PRESE_ITG/donut-orange.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ocuments/BLEND/BLEND_Clients/CLIENTS_OK-2014/BNP%20PARIBAS/ITG/PRESE_ITG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ocuments/BLEND/BLEND_Clients/CLIENTS_OK-2014/BNP%20PARIBAS/ITG/PRESE_ITG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ocuments/BLEND/BLEND_Clients/CLIENTS_OK-2014/BNP%20PARIBAS/ITG/PRESE_ITG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ocuments/BLEND/BLEND_Clients/CLIENTS_OK-2014/BNP%20PARIBAS/ITG/PRESE_ITG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ocuments/BLEND/BLEND_Clients/CLIENTS_OK-2014/BNP%20PARIBAS/ITG/PRESE_ITG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ocuments/BLEND/BLEND_Clients/CLIENTS_OK-2014/BNP%20PARIBAS/ITG/PRESE_ITG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file://localhost/Users/carolinedargein/Documents/BLEND/BLEND_Clients/CLIENTS_OK-2014/BNP%20PARIBAS/ITG/PRESE_ITG/donut-orange.pn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ocuments/BLEND/BLEND_Clients/CLIENTS_OK-2014/BNP%20PARIBAS/ITG/PRESE_ITG/donut-orange.pn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ocuments/BLEND/BLEND_Clients/CLIENTS_OK-2014/BNP%20PARIBAS/ITG/PRESE_ITG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ocuments/BLEND/BLEND_Clients/CLIENTS_OK-2014/BNP%20PARIBAS/ITG/PRESE_ITG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ocuments/BLEND/BLEND_Clients/CLIENTS_OK-2014/BNP%20PARIBAS/ITG/PRESE_ITG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ocuments/BLEND/BLEND_Clients/CLIENTS_OK-2014/BNP%20PARIBAS/ITG/PRESE_ITG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4" Type="http://schemas.openxmlformats.org/officeDocument/2006/relationships/image" Target="file://localhost/Users/carolinedargein/Desktop/donut-orange.png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ocuments/BLEND/BLEND_Clients/CLIENTS_OK-2014/BNP%20PARIBAS/ITG/PRESE_ITG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00vl9980736:10080/Jimmy/pocactuator-batch.git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localhost/Users/carolinedargein/Desktop/donut-orange.png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Notions d'architecture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0538"/>
            <a:ext cx="9180512" cy="516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95536" y="195486"/>
            <a:ext cx="3168352" cy="7200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COMMUNAUTE CONCEPTION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67544" y="1995686"/>
            <a:ext cx="7704856" cy="16561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4800" dirty="0" smtClean="0">
                <a:ln w="19050">
                  <a:solidFill>
                    <a:srgbClr val="000000"/>
                  </a:solidFill>
                </a:ln>
                <a:latin typeface="BNPP Sans Extra Bold" pitchFamily="50" charset="0"/>
              </a:rPr>
              <a:t>SPRING-ACTUATOR </a:t>
            </a:r>
            <a:r>
              <a:rPr lang="fr-FR" sz="4800" dirty="0">
                <a:ln w="19050">
                  <a:solidFill>
                    <a:srgbClr val="000000"/>
                  </a:solidFill>
                </a:ln>
                <a:latin typeface="BNPP Sans Extra Bold" pitchFamily="50" charset="0"/>
              </a:rPr>
              <a:t>: </a:t>
            </a:r>
            <a:r>
              <a:rPr lang="fr-FR" sz="4800" dirty="0" smtClean="0">
                <a:ln w="19050">
                  <a:solidFill>
                    <a:srgbClr val="000000"/>
                  </a:solidFill>
                </a:ln>
                <a:latin typeface="BNPP Sans Extra Bold" pitchFamily="50" charset="0"/>
              </a:rPr>
              <a:t>Votre futur nouveau </a:t>
            </a:r>
            <a:r>
              <a:rPr lang="fr-FR" sz="4800" dirty="0" err="1" smtClean="0">
                <a:ln w="19050">
                  <a:solidFill>
                    <a:srgbClr val="000000"/>
                  </a:solidFill>
                </a:ln>
                <a:latin typeface="BNPP Sans Extra Bold" pitchFamily="50" charset="0"/>
              </a:rPr>
              <a:t>watchman</a:t>
            </a:r>
            <a:r>
              <a:rPr lang="fr-FR" sz="4800" dirty="0" smtClean="0">
                <a:ln w="19050">
                  <a:solidFill>
                    <a:srgbClr val="000000"/>
                  </a:solidFill>
                </a:ln>
                <a:latin typeface="BNPP Sans Extra Bold" pitchFamily="50" charset="0"/>
              </a:rPr>
              <a:t> préféré</a:t>
            </a:r>
            <a:endParaRPr lang="fr-FR" sz="4800" dirty="0" smtClean="0">
              <a:ln w="19050">
                <a:solidFill>
                  <a:srgbClr val="000000"/>
                </a:solidFill>
              </a:ln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32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1"/>
          <p:cNvSpPr>
            <a:spLocks noGrp="1"/>
          </p:cNvSpPr>
          <p:nvPr>
            <p:ph idx="1"/>
          </p:nvPr>
        </p:nvSpPr>
        <p:spPr>
          <a:xfrm>
            <a:off x="971600" y="1254274"/>
            <a:ext cx="7488832" cy="4946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BNPP Sans Extra Bold" pitchFamily="50" charset="0"/>
              </a:rPr>
              <a:t>Monitorer </a:t>
            </a:r>
            <a:r>
              <a:rPr lang="fr-FR" sz="2400" dirty="0" smtClean="0">
                <a:solidFill>
                  <a:schemeClr val="tx2"/>
                </a:solidFill>
                <a:latin typeface="BNPP Sans Extra Bold" pitchFamily="50" charset="0"/>
              </a:rPr>
              <a:t>avant</a:t>
            </a:r>
            <a:r>
              <a:rPr lang="fr-FR" sz="2400" dirty="0" smtClean="0">
                <a:latin typeface="BNPP Sans Extra Bold" pitchFamily="50" charset="0"/>
              </a:rPr>
              <a:t> la mise en production </a:t>
            </a:r>
            <a:endParaRPr lang="fr-FR" sz="2400" dirty="0">
              <a:latin typeface="BNPP Sans Extra Bold" pitchFamily="50" charset="0"/>
            </a:endParaRPr>
          </a:p>
        </p:txBody>
      </p:sp>
      <p:sp>
        <p:nvSpPr>
          <p:cNvPr id="3" name="Espace réservé du contenu 1"/>
          <p:cNvSpPr txBox="1">
            <a:spLocks/>
          </p:cNvSpPr>
          <p:nvPr/>
        </p:nvSpPr>
        <p:spPr>
          <a:xfrm>
            <a:off x="971600" y="2190378"/>
            <a:ext cx="7488832" cy="494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>
                <a:latin typeface="BNPP Sans Extra Bold" pitchFamily="50" charset="0"/>
              </a:rPr>
              <a:t>Monitorer </a:t>
            </a:r>
            <a:r>
              <a:rPr lang="fr-FR" sz="2400" dirty="0" smtClean="0">
                <a:solidFill>
                  <a:schemeClr val="tx2"/>
                </a:solidFill>
                <a:latin typeface="BNPP Sans Extra Bold" pitchFamily="50" charset="0"/>
              </a:rPr>
              <a:t>après</a:t>
            </a:r>
            <a:r>
              <a:rPr lang="fr-FR" sz="2400" dirty="0" smtClean="0">
                <a:latin typeface="BNPP Sans Extra Bold" pitchFamily="50" charset="0"/>
              </a:rPr>
              <a:t> la mise en production </a:t>
            </a:r>
            <a:endParaRPr lang="fr-FR" sz="2400" dirty="0">
              <a:latin typeface="BNPP Sans Extra Bold" pitchFamily="50" charset="0"/>
            </a:endParaRPr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971600" y="3063901"/>
            <a:ext cx="7488832" cy="494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>
                <a:latin typeface="BNPP Sans Extra Bold" pitchFamily="50" charset="0"/>
              </a:rPr>
              <a:t>Monitorer </a:t>
            </a:r>
            <a:r>
              <a:rPr lang="fr-FR" sz="2400" dirty="0" smtClean="0">
                <a:solidFill>
                  <a:schemeClr val="tx2"/>
                </a:solidFill>
                <a:latin typeface="BNPP Sans Extra Bold" pitchFamily="50" charset="0"/>
              </a:rPr>
              <a:t>tout le temps.</a:t>
            </a:r>
            <a:endParaRPr lang="fr-FR" sz="2400" dirty="0">
              <a:solidFill>
                <a:schemeClr val="tx2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29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"/>
          <p:cNvSpPr txBox="1">
            <a:spLocks/>
          </p:cNvSpPr>
          <p:nvPr/>
        </p:nvSpPr>
        <p:spPr>
          <a:xfrm>
            <a:off x="342578" y="783103"/>
            <a:ext cx="8460000" cy="56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800" dirty="0" smtClean="0">
                <a:latin typeface="BNPP Sans Extra Bold" pitchFamily="50" charset="0"/>
              </a:rPr>
              <a:t>Le monitoring des </a:t>
            </a:r>
            <a:r>
              <a:rPr lang="fr-FR" sz="2800" dirty="0" smtClean="0">
                <a:latin typeface="BNPP Sans Extra Bold" pitchFamily="50" charset="0"/>
              </a:rPr>
              <a:t>applications concerne :</a:t>
            </a:r>
          </a:p>
          <a:p>
            <a:pPr marL="0" indent="0">
              <a:buFont typeface="Lucida Grande"/>
              <a:buNone/>
            </a:pPr>
            <a:endParaRPr lang="fr-FR" sz="2800" dirty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800" dirty="0" smtClean="0">
              <a:latin typeface="BNPP Sans Extra Bold" pitchFamily="50" charset="0"/>
            </a:endParaRPr>
          </a:p>
          <a:p>
            <a:pPr marL="0" indent="0" algn="ctr">
              <a:buFont typeface="Lucida Grande"/>
              <a:buNone/>
            </a:pPr>
            <a:endParaRPr lang="fr-FR" sz="2800" dirty="0" smtClean="0">
              <a:latin typeface="BNPP Sans Extra Bold" pitchFamily="50" charset="0"/>
            </a:endParaRPr>
          </a:p>
          <a:p>
            <a:pPr marL="0" indent="0" algn="ctr">
              <a:buFont typeface="Lucida Grande"/>
              <a:buNone/>
            </a:pPr>
            <a:endParaRPr lang="fr-FR" sz="2800" dirty="0" smtClean="0">
              <a:latin typeface="BNPP Sans Extra Bold" pitchFamily="50" charset="0"/>
            </a:endParaRPr>
          </a:p>
          <a:p>
            <a:pPr marL="0" indent="0" algn="ctr">
              <a:buFont typeface="Lucida Grande"/>
              <a:buNone/>
            </a:pPr>
            <a:endParaRPr lang="fr-FR" sz="3600" dirty="0">
              <a:latin typeface="BNPP Sans Extra Bold" pitchFamily="50" charset="0"/>
            </a:endParaRPr>
          </a:p>
        </p:txBody>
      </p:sp>
      <p:sp>
        <p:nvSpPr>
          <p:cNvPr id="3" name="Espace réservé du contenu 1"/>
          <p:cNvSpPr>
            <a:spLocks noGrp="1"/>
          </p:cNvSpPr>
          <p:nvPr>
            <p:ph idx="1"/>
          </p:nvPr>
        </p:nvSpPr>
        <p:spPr>
          <a:xfrm>
            <a:off x="467544" y="1635646"/>
            <a:ext cx="1512168" cy="4946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BNPP Sans Extra Bold" pitchFamily="50" charset="0"/>
              </a:rPr>
              <a:t>Les </a:t>
            </a:r>
            <a:r>
              <a:rPr lang="fr-FR" sz="2400" dirty="0" err="1" smtClean="0">
                <a:latin typeface="BNPP Sans Extra Bold" pitchFamily="50" charset="0"/>
              </a:rPr>
              <a:t>ops</a:t>
            </a:r>
            <a:r>
              <a:rPr lang="fr-FR" sz="2400" dirty="0" smtClean="0">
                <a:latin typeface="BNPP Sans Extra Bold" pitchFamily="50" charset="0"/>
              </a:rPr>
              <a:t> :</a:t>
            </a:r>
            <a:endParaRPr lang="fr-FR" sz="2400" dirty="0">
              <a:latin typeface="BNPP Sans Extra Bold" pitchFamily="50" charset="0"/>
            </a:endParaRPr>
          </a:p>
        </p:txBody>
      </p:sp>
      <p:sp>
        <p:nvSpPr>
          <p:cNvPr id="4" name="Espace réservé du contenu 1"/>
          <p:cNvSpPr txBox="1">
            <a:spLocks/>
          </p:cNvSpPr>
          <p:nvPr/>
        </p:nvSpPr>
        <p:spPr>
          <a:xfrm>
            <a:off x="1331640" y="2437161"/>
            <a:ext cx="7488832" cy="494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400" dirty="0" smtClean="0">
                <a:latin typeface="BNPP Sans Extra Bold" pitchFamily="50" charset="0"/>
              </a:rPr>
              <a:t>Les développeurs : </a:t>
            </a:r>
            <a:endParaRPr lang="fr-FR" sz="2400" dirty="0">
              <a:latin typeface="BNPP Sans Extra Bold" pitchFamily="50" charset="0"/>
            </a:endParaRPr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2742084" y="3568799"/>
            <a:ext cx="3592016" cy="494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400" dirty="0" smtClean="0">
                <a:latin typeface="BNPP Sans Extra Bold" pitchFamily="50" charset="0"/>
              </a:rPr>
              <a:t>Tout le monde en fait :</a:t>
            </a:r>
            <a:endParaRPr lang="fr-FR" sz="2400" dirty="0">
              <a:latin typeface="BNPP Sans Extra Bold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907704" y="1563638"/>
            <a:ext cx="1080120" cy="50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600" dirty="0" smtClean="0">
                <a:solidFill>
                  <a:schemeClr val="bg2"/>
                </a:solidFill>
                <a:latin typeface="BNPP Sans Extra Bold" pitchFamily="50" charset="0"/>
              </a:rPr>
              <a:t>OUI</a:t>
            </a:r>
            <a:endParaRPr lang="fr-FR" sz="3600" dirty="0" smtClean="0">
              <a:latin typeface="BNPP Sans Extra Bold" pitchFamily="50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139952" y="2393826"/>
            <a:ext cx="1080120" cy="50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600" dirty="0" smtClean="0">
                <a:solidFill>
                  <a:schemeClr val="bg2"/>
                </a:solidFill>
                <a:latin typeface="BNPP Sans Extra Bold" pitchFamily="50" charset="0"/>
              </a:rPr>
              <a:t>OUI</a:t>
            </a:r>
            <a:endParaRPr lang="fr-FR" sz="3600" dirty="0" smtClean="0">
              <a:latin typeface="BNPP Sans Extra Bold" pitchFamily="50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084168" y="3579862"/>
            <a:ext cx="1080120" cy="50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600" dirty="0" smtClean="0">
                <a:solidFill>
                  <a:schemeClr val="bg2"/>
                </a:solidFill>
                <a:latin typeface="BNPP Sans Extra Bold" pitchFamily="50" charset="0"/>
              </a:rPr>
              <a:t>OUI</a:t>
            </a:r>
            <a:endParaRPr lang="fr-FR" sz="3600" dirty="0" smtClean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33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Besoins (1/2)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Notions d'architecture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12</a:t>
            </a:fld>
            <a:endParaRPr lang="fr-FR" dirty="0"/>
          </a:p>
        </p:txBody>
      </p:sp>
      <p:sp>
        <p:nvSpPr>
          <p:cNvPr id="6" name="Espace réservé du contenu 1"/>
          <p:cNvSpPr>
            <a:spLocks noGrp="1"/>
          </p:cNvSpPr>
          <p:nvPr>
            <p:ph idx="1"/>
          </p:nvPr>
        </p:nvSpPr>
        <p:spPr>
          <a:xfrm>
            <a:off x="323528" y="843558"/>
            <a:ext cx="8460000" cy="34563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800" dirty="0">
                <a:latin typeface="BNPP Sans Extra Bold" pitchFamily="50" charset="0"/>
              </a:rPr>
              <a:t>Etre rapidement informé des incidents sur nos </a:t>
            </a:r>
            <a:r>
              <a:rPr lang="fr-FR" sz="2800" dirty="0" smtClean="0">
                <a:latin typeface="BNPP Sans Extra Bold" pitchFamily="50" charset="0"/>
              </a:rPr>
              <a:t>serveurs :</a:t>
            </a:r>
            <a:endParaRPr lang="fr-FR" sz="28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NPP Sans Extra Bold" pitchFamily="50" charset="0"/>
              </a:rPr>
              <a:t> </a:t>
            </a:r>
            <a:r>
              <a:rPr lang="fr-FR" sz="2400" dirty="0">
                <a:latin typeface="BNPP Sans Extra Bold" pitchFamily="50" charset="0"/>
              </a:rPr>
              <a:t>Base de données down, utilisateur base de données expiré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NPP Sans Extra Bold" pitchFamily="50" charset="0"/>
              </a:rPr>
              <a:t> </a:t>
            </a:r>
            <a:r>
              <a:rPr lang="fr-FR" sz="2400" dirty="0">
                <a:latin typeface="BNPP Sans Extra Bold" pitchFamily="50" charset="0"/>
              </a:rPr>
              <a:t>Droits utilisateur </a:t>
            </a:r>
            <a:r>
              <a:rPr lang="fr-FR" sz="2400" dirty="0" smtClean="0">
                <a:latin typeface="BNPP Sans Extra Bold" pitchFamily="50" charset="0"/>
              </a:rPr>
              <a:t>perdus ? </a:t>
            </a: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>
                <a:latin typeface="BNPP Sans Extra Bold" pitchFamily="50" charset="0"/>
              </a:rPr>
              <a:t>Un service de notre API est en échec (exception) depuis un long </a:t>
            </a:r>
            <a:r>
              <a:rPr lang="fr-FR" sz="2400" dirty="0" smtClean="0">
                <a:latin typeface="BNPP Sans Extra Bold" pitchFamily="50" charset="0"/>
              </a:rPr>
              <a:t>moment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>
                <a:latin typeface="BNPP Sans Extra Bold" pitchFamily="50" charset="0"/>
              </a:rPr>
              <a:t>Une file de </a:t>
            </a:r>
            <a:r>
              <a:rPr lang="fr-FR" sz="2400" dirty="0" smtClean="0">
                <a:latin typeface="BNPP Sans Extra Bold" pitchFamily="50" charset="0"/>
              </a:rPr>
              <a:t>messages </a:t>
            </a:r>
            <a:r>
              <a:rPr lang="fr-FR" sz="2400" dirty="0">
                <a:latin typeface="BNPP Sans Extra Bold" pitchFamily="50" charset="0"/>
              </a:rPr>
              <a:t>est devenue </a:t>
            </a:r>
            <a:r>
              <a:rPr lang="fr-FR" sz="2400" dirty="0" smtClean="0">
                <a:latin typeface="BNPP Sans Extra Bold" pitchFamily="50" charset="0"/>
              </a:rPr>
              <a:t>inaccessible ?</a:t>
            </a: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NPP Sans Extra Bold" pitchFamily="50" charset="0"/>
              </a:rPr>
              <a:t>La config sur la </a:t>
            </a:r>
            <a:r>
              <a:rPr lang="fr-FR" sz="2400" dirty="0" err="1" smtClean="0">
                <a:latin typeface="BNPP Sans Extra Bold" pitchFamily="50" charset="0"/>
              </a:rPr>
              <a:t>préprod</a:t>
            </a:r>
            <a:r>
              <a:rPr lang="fr-FR" sz="2400" dirty="0" smtClean="0">
                <a:latin typeface="BNPP Sans Extra Bold" pitchFamily="50" charset="0"/>
              </a:rPr>
              <a:t> n’est </a:t>
            </a:r>
            <a:r>
              <a:rPr lang="fr-FR" sz="2400" dirty="0" smtClean="0">
                <a:latin typeface="BNPP Sans Extra Bold" pitchFamily="50" charset="0"/>
              </a:rPr>
              <a:t>pas la même que sur </a:t>
            </a:r>
            <a:r>
              <a:rPr lang="fr-FR" sz="2400" dirty="0" err="1" smtClean="0">
                <a:latin typeface="BNPP Sans Extra Bold" pitchFamily="50" charset="0"/>
              </a:rPr>
              <a:t>prod</a:t>
            </a:r>
            <a:r>
              <a:rPr lang="fr-FR" sz="2400" dirty="0" smtClean="0">
                <a:latin typeface="BNPP Sans Extra Bold" pitchFamily="50" charset="0"/>
              </a:rPr>
              <a:t> ?</a:t>
            </a: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95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Besoins (2/2)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Notions d'architecture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13</a:t>
            </a:fld>
            <a:endParaRPr lang="fr-FR" dirty="0"/>
          </a:p>
        </p:txBody>
      </p:sp>
      <p:sp>
        <p:nvSpPr>
          <p:cNvPr id="6" name="Espace réservé du contenu 1"/>
          <p:cNvSpPr>
            <a:spLocks noGrp="1"/>
          </p:cNvSpPr>
          <p:nvPr>
            <p:ph idx="1"/>
          </p:nvPr>
        </p:nvSpPr>
        <p:spPr>
          <a:xfrm>
            <a:off x="323528" y="843558"/>
            <a:ext cx="8460000" cy="34563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2800" dirty="0" smtClean="0">
                <a:latin typeface="BNPP Sans Extra Bold" pitchFamily="50" charset="0"/>
              </a:rPr>
              <a:t>Comment anticiper les problèmes à venir ?</a:t>
            </a:r>
          </a:p>
          <a:p>
            <a:pPr marL="0" indent="0">
              <a:buNone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>
                <a:latin typeface="BNPP Sans Extra Bold" pitchFamily="50" charset="0"/>
              </a:rPr>
              <a:t> Détecter rapidement </a:t>
            </a:r>
            <a:r>
              <a:rPr lang="fr-FR" sz="2400" dirty="0" smtClean="0">
                <a:latin typeface="BNPP Sans Extra Bold" pitchFamily="50" charset="0"/>
              </a:rPr>
              <a:t>qu’un </a:t>
            </a:r>
            <a:r>
              <a:rPr lang="fr-FR" sz="2400" dirty="0">
                <a:latin typeface="BNPP Sans Extra Bold" pitchFamily="50" charset="0"/>
              </a:rPr>
              <a:t>service de notre API prend plus de temps que prévu à </a:t>
            </a:r>
            <a:r>
              <a:rPr lang="fr-FR" sz="2400" dirty="0" smtClean="0">
                <a:latin typeface="BNPP Sans Extra Bold" pitchFamily="50" charset="0"/>
              </a:rPr>
              <a:t>s’exécuter</a:t>
            </a: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>
                <a:latin typeface="BNPP Sans Extra Bold" pitchFamily="50" charset="0"/>
              </a:rPr>
              <a:t> Détecter </a:t>
            </a:r>
            <a:r>
              <a:rPr lang="fr-FR" sz="2400" dirty="0" smtClean="0">
                <a:latin typeface="BNPP Sans Extra Bold" pitchFamily="50" charset="0"/>
              </a:rPr>
              <a:t>qu’un </a:t>
            </a:r>
            <a:r>
              <a:rPr lang="fr-FR" sz="2400" dirty="0">
                <a:latin typeface="BNPP Sans Extra Bold" pitchFamily="50" charset="0"/>
              </a:rPr>
              <a:t>service </a:t>
            </a:r>
            <a:r>
              <a:rPr lang="fr-FR" sz="2400" dirty="0" smtClean="0">
                <a:latin typeface="BNPP Sans Extra Bold" pitchFamily="50" charset="0"/>
              </a:rPr>
              <a:t>n’est </a:t>
            </a:r>
            <a:r>
              <a:rPr lang="fr-FR" sz="2400" dirty="0">
                <a:latin typeface="BNPP Sans Extra Bold" pitchFamily="50" charset="0"/>
              </a:rPr>
              <a:t>jamais appelé en production par exemple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NPP Sans Extra Bold" pitchFamily="50" charset="0"/>
              </a:rPr>
              <a:t>S’assurer </a:t>
            </a:r>
            <a:r>
              <a:rPr lang="fr-FR" sz="2400" dirty="0">
                <a:latin typeface="BNPP Sans Extra Bold" pitchFamily="50" charset="0"/>
              </a:rPr>
              <a:t>que le cache mis en place sur un service est bien </a:t>
            </a:r>
            <a:r>
              <a:rPr lang="fr-FR" sz="2400" dirty="0" smtClean="0">
                <a:latin typeface="BNPP Sans Extra Bold" pitchFamily="50" charset="0"/>
              </a:rPr>
              <a:t>appelé</a:t>
            </a: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39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santé de nos bébés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14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2757" y="843558"/>
            <a:ext cx="6621611" cy="353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-123185" y="3417843"/>
            <a:ext cx="5775305" cy="954107"/>
          </a:xfrm>
          <a:prstGeom prst="rect">
            <a:avLst/>
          </a:prstGeom>
          <a:solidFill>
            <a:schemeClr val="accent1"/>
          </a:solidFill>
          <a:scene3d>
            <a:camera prst="orthographicFront">
              <a:rot lat="299994" lon="20399993" rev="0"/>
            </a:camera>
            <a:lightRig rig="threePt" dir="t"/>
          </a:scene3d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fr-FR" sz="28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Comment on s’ assure de la santé de nos applications? </a:t>
            </a:r>
            <a:endParaRPr lang="fr-FR" sz="28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339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38313" y="800100"/>
            <a:ext cx="5667375" cy="3520033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 les surveillant de près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15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96" y="824507"/>
            <a:ext cx="5608092" cy="3495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03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23528" y="195486"/>
            <a:ext cx="5112568" cy="7200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600" dirty="0" smtClean="0">
                <a:solidFill>
                  <a:srgbClr val="000000"/>
                </a:solidFill>
                <a:latin typeface="BNPP Sans Extra Bold" pitchFamily="50" charset="0"/>
              </a:rPr>
              <a:t>Avant </a:t>
            </a:r>
            <a:r>
              <a:rPr lang="fr-FR" sz="3600" dirty="0" err="1" smtClean="0">
                <a:solidFill>
                  <a:srgbClr val="000000"/>
                </a:solidFill>
                <a:latin typeface="BNPP Sans Extra Bold" pitchFamily="50" charset="0"/>
              </a:rPr>
              <a:t>Spring</a:t>
            </a:r>
            <a:r>
              <a:rPr lang="fr-FR" sz="3600" dirty="0" smtClean="0">
                <a:solidFill>
                  <a:srgbClr val="000000"/>
                </a:solidFill>
                <a:latin typeface="BNPP Sans Extra Bold" pitchFamily="50" charset="0"/>
              </a:rPr>
              <a:t> </a:t>
            </a:r>
            <a:r>
              <a:rPr lang="fr-FR" sz="3600" dirty="0" smtClean="0">
                <a:solidFill>
                  <a:srgbClr val="000000"/>
                </a:solidFill>
                <a:latin typeface="BNPP Sans Extra Bold" pitchFamily="50" charset="0"/>
              </a:rPr>
              <a:t>Boot Actuator</a:t>
            </a:r>
            <a:endParaRPr lang="fr-FR" sz="36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748" y="0"/>
            <a:ext cx="4451251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95536" y="2283718"/>
            <a:ext cx="3312368" cy="7200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Url de vie à la </a:t>
            </a: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main ?</a:t>
            </a:r>
            <a:endParaRPr lang="fr-FR" sz="20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21482" y="1572022"/>
            <a:ext cx="3312368" cy="7200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Rien du </a:t>
            </a: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tout ?</a:t>
            </a:r>
            <a:endParaRPr lang="fr-FR" sz="20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36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051720" y="1923678"/>
            <a:ext cx="5112568" cy="7200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600" dirty="0" smtClean="0">
                <a:solidFill>
                  <a:srgbClr val="FFFFFF"/>
                </a:solidFill>
                <a:latin typeface="BNPP Sans Extra Bold" pitchFamily="50" charset="0"/>
              </a:rPr>
              <a:t>DROPWIZARD </a:t>
            </a:r>
            <a:r>
              <a:rPr lang="fr-FR" sz="3600" dirty="0" smtClean="0">
                <a:solidFill>
                  <a:srgbClr val="FFFFFF"/>
                </a:solidFill>
                <a:latin typeface="BNPP Sans Extra Bold" pitchFamily="50" charset="0"/>
              </a:rPr>
              <a:t>METRICS</a:t>
            </a:r>
          </a:p>
          <a:p>
            <a:endParaRPr lang="fr-FR" sz="3600" dirty="0">
              <a:solidFill>
                <a:srgbClr val="FFFFFF"/>
              </a:solidFill>
              <a:latin typeface="BNPP Sans Extra Bold" pitchFamily="50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23528" y="195486"/>
            <a:ext cx="6048672" cy="7200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600" dirty="0" smtClean="0">
                <a:solidFill>
                  <a:srgbClr val="FFFFFF"/>
                </a:solidFill>
                <a:latin typeface="BNPP Sans Extra Bold" pitchFamily="50" charset="0"/>
              </a:rPr>
              <a:t>Avant </a:t>
            </a:r>
            <a:r>
              <a:rPr lang="fr-FR" sz="3600" dirty="0" err="1" smtClean="0">
                <a:solidFill>
                  <a:srgbClr val="FFFFFF"/>
                </a:solidFill>
                <a:latin typeface="BNPP Sans Extra Bold" pitchFamily="50" charset="0"/>
              </a:rPr>
              <a:t>Spring</a:t>
            </a:r>
            <a:r>
              <a:rPr lang="fr-FR" sz="3600" dirty="0" smtClean="0">
                <a:solidFill>
                  <a:srgbClr val="FFFFFF"/>
                </a:solidFill>
                <a:latin typeface="BNPP Sans Extra Bold" pitchFamily="50" charset="0"/>
              </a:rPr>
              <a:t> </a:t>
            </a:r>
            <a:r>
              <a:rPr lang="fr-FR" sz="3600" dirty="0" smtClean="0">
                <a:solidFill>
                  <a:srgbClr val="FFFFFF"/>
                </a:solidFill>
                <a:latin typeface="BNPP Sans Extra Bold" pitchFamily="50" charset="0"/>
              </a:rPr>
              <a:t>Boot Actuator</a:t>
            </a:r>
            <a:endParaRPr lang="fr-FR" sz="3600" dirty="0">
              <a:solidFill>
                <a:srgbClr val="FFFFFF"/>
              </a:solidFill>
              <a:latin typeface="BNPP Sans Extra Bold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339752" y="2571750"/>
            <a:ext cx="3888432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dirty="0">
                <a:solidFill>
                  <a:schemeClr val="bg2"/>
                </a:solidFill>
                <a:latin typeface="BNPP Sans Extra Bold" pitchFamily="50" charset="0"/>
              </a:rPr>
              <a:t>https://metrics.dropwizard.io/4.0.0/</a:t>
            </a:r>
            <a:endParaRPr lang="fr-FR" dirty="0">
              <a:solidFill>
                <a:schemeClr val="bg2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52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237384" y="1936440"/>
            <a:ext cx="2736304" cy="7200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600" dirty="0" smtClean="0">
                <a:solidFill>
                  <a:srgbClr val="FFFFFF"/>
                </a:solidFill>
                <a:latin typeface="BNPP Sans Extra Bold" pitchFamily="50" charset="0"/>
              </a:rPr>
              <a:t>APPSTATUS</a:t>
            </a:r>
            <a:endParaRPr lang="fr-FR" sz="3600" dirty="0">
              <a:solidFill>
                <a:srgbClr val="FFFFFF"/>
              </a:solidFill>
              <a:latin typeface="BNPP Sans Extra Bold" pitchFamily="50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23528" y="195486"/>
            <a:ext cx="6480720" cy="7200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600" dirty="0" smtClean="0">
                <a:solidFill>
                  <a:srgbClr val="FFFFFF"/>
                </a:solidFill>
                <a:latin typeface="BNPP Sans Extra Bold" pitchFamily="50" charset="0"/>
              </a:rPr>
              <a:t>Avant </a:t>
            </a:r>
            <a:r>
              <a:rPr lang="fr-FR" sz="3600" dirty="0" err="1" smtClean="0">
                <a:solidFill>
                  <a:srgbClr val="FFFFFF"/>
                </a:solidFill>
                <a:latin typeface="BNPP Sans Extra Bold" pitchFamily="50" charset="0"/>
              </a:rPr>
              <a:t>Spring</a:t>
            </a:r>
            <a:r>
              <a:rPr lang="fr-FR" sz="3600" dirty="0" smtClean="0">
                <a:solidFill>
                  <a:srgbClr val="FFFFFF"/>
                </a:solidFill>
                <a:latin typeface="BNPP Sans Extra Bold" pitchFamily="50" charset="0"/>
              </a:rPr>
              <a:t> </a:t>
            </a:r>
            <a:r>
              <a:rPr lang="fr-FR" sz="3600" dirty="0" smtClean="0">
                <a:solidFill>
                  <a:srgbClr val="FFFFFF"/>
                </a:solidFill>
                <a:latin typeface="BNPP Sans Extra Bold" pitchFamily="50" charset="0"/>
              </a:rPr>
              <a:t>Boot Actuator </a:t>
            </a:r>
            <a:endParaRPr lang="fr-FR" sz="3600" dirty="0">
              <a:solidFill>
                <a:srgbClr val="FFFFFF"/>
              </a:solidFill>
              <a:latin typeface="BNPP Sans Extra Bold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339752" y="2499742"/>
            <a:ext cx="4104456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dirty="0">
                <a:solidFill>
                  <a:schemeClr val="bg2"/>
                </a:solidFill>
                <a:latin typeface="BNPP Sans Extra Bold" pitchFamily="50" charset="0"/>
              </a:rPr>
              <a:t>https://github.com/appstatus/appstatus</a:t>
            </a:r>
            <a:endParaRPr lang="fr-FR" dirty="0">
              <a:solidFill>
                <a:schemeClr val="bg2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2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612" y="915566"/>
            <a:ext cx="4266604" cy="3442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115616" y="1059582"/>
            <a:ext cx="3312368" cy="7200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4400" dirty="0" smtClean="0">
                <a:solidFill>
                  <a:schemeClr val="bg2"/>
                </a:solidFill>
                <a:latin typeface="BNPP Sans Extra Bold" pitchFamily="50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295592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Connecteur droit 29"/>
          <p:cNvCxnSpPr>
            <a:stCxn id="2" idx="0"/>
          </p:cNvCxnSpPr>
          <p:nvPr/>
        </p:nvCxnSpPr>
        <p:spPr>
          <a:xfrm flipV="1">
            <a:off x="1500972" y="2643758"/>
            <a:ext cx="2223470" cy="565431"/>
          </a:xfrm>
          <a:prstGeom prst="curvedConnector3">
            <a:avLst>
              <a:gd name="adj1" fmla="val 50000"/>
            </a:avLst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Jimmy SAVI</a:t>
            </a:r>
            <a:endParaRPr lang="fr-FR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152" y="422018"/>
            <a:ext cx="1452251" cy="130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6219927" y="1949293"/>
            <a:ext cx="938470" cy="3756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Dojo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202068" y="3815464"/>
            <a:ext cx="1332233" cy="5079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Animateur</a:t>
            </a:r>
          </a:p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Communauté</a:t>
            </a:r>
          </a:p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conception</a:t>
            </a:r>
            <a:endParaRPr lang="fr-FR" sz="1400" b="1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2" name="Hexagone 1"/>
          <p:cNvSpPr/>
          <p:nvPr/>
        </p:nvSpPr>
        <p:spPr>
          <a:xfrm>
            <a:off x="235399" y="2720746"/>
            <a:ext cx="1265573" cy="976886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37" name="Hexagone 36"/>
          <p:cNvSpPr/>
          <p:nvPr/>
        </p:nvSpPr>
        <p:spPr>
          <a:xfrm>
            <a:off x="5720027" y="293722"/>
            <a:ext cx="1893727" cy="1621579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cxnSp>
        <p:nvCxnSpPr>
          <p:cNvPr id="38" name="Connecteur droit 29"/>
          <p:cNvCxnSpPr>
            <a:endCxn id="37" idx="3"/>
          </p:cNvCxnSpPr>
          <p:nvPr/>
        </p:nvCxnSpPr>
        <p:spPr>
          <a:xfrm flipV="1">
            <a:off x="5338469" y="1104512"/>
            <a:ext cx="381558" cy="171094"/>
          </a:xfrm>
          <a:prstGeom prst="curvedConnector3">
            <a:avLst>
              <a:gd name="adj1" fmla="val 50000"/>
            </a:avLst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xagone 44"/>
          <p:cNvSpPr/>
          <p:nvPr/>
        </p:nvSpPr>
        <p:spPr>
          <a:xfrm>
            <a:off x="4184017" y="3177530"/>
            <a:ext cx="2131269" cy="1322359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6192095" y="4011910"/>
            <a:ext cx="1332233" cy="2539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Support au projet</a:t>
            </a:r>
            <a:endParaRPr lang="fr-FR" sz="1400" b="1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50" name="Hexagone 49"/>
          <p:cNvSpPr/>
          <p:nvPr/>
        </p:nvSpPr>
        <p:spPr>
          <a:xfrm>
            <a:off x="7236295" y="1831433"/>
            <a:ext cx="1830847" cy="1433926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cxnSp>
        <p:nvCxnSpPr>
          <p:cNvPr id="57" name="Connecteur droit 29"/>
          <p:cNvCxnSpPr>
            <a:endCxn id="50" idx="3"/>
          </p:cNvCxnSpPr>
          <p:nvPr/>
        </p:nvCxnSpPr>
        <p:spPr>
          <a:xfrm flipV="1">
            <a:off x="5117421" y="2548396"/>
            <a:ext cx="2118874" cy="278601"/>
          </a:xfrm>
          <a:prstGeom prst="curvedConnector3">
            <a:avLst>
              <a:gd name="adj1" fmla="val 50000"/>
            </a:avLst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7554519" y="3363838"/>
            <a:ext cx="1194398" cy="5795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Programme sortie de SweetDev</a:t>
            </a:r>
          </a:p>
        </p:txBody>
      </p:sp>
      <p:pic>
        <p:nvPicPr>
          <p:cNvPr id="1048" name="Picture 11" descr="RÃ©sultat de recherche d'images pour &quot;software architect&quot;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314" y="753336"/>
            <a:ext cx="1278376" cy="1343804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Hexagone 65"/>
          <p:cNvSpPr/>
          <p:nvPr/>
        </p:nvSpPr>
        <p:spPr>
          <a:xfrm>
            <a:off x="277444" y="753337"/>
            <a:ext cx="1696116" cy="1465602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35496" y="2305666"/>
            <a:ext cx="2448271" cy="3380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Architecture logicielle</a:t>
            </a:r>
            <a:endParaRPr lang="fr-FR" sz="1400" b="1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1055" name="AutoShape 13" descr="RÃ©sultat de recherche d'images pour &quot;kend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82" name="Connecteur droit 29"/>
          <p:cNvCxnSpPr>
            <a:stCxn id="66" idx="0"/>
          </p:cNvCxnSpPr>
          <p:nvPr/>
        </p:nvCxnSpPr>
        <p:spPr>
          <a:xfrm flipV="1">
            <a:off x="1973560" y="1425240"/>
            <a:ext cx="1734344" cy="60898"/>
          </a:xfrm>
          <a:prstGeom prst="curvedConnector3">
            <a:avLst>
              <a:gd name="adj1" fmla="val 50000"/>
            </a:avLst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29"/>
          <p:cNvCxnSpPr>
            <a:stCxn id="34" idx="2"/>
            <a:endCxn id="45" idx="3"/>
          </p:cNvCxnSpPr>
          <p:nvPr/>
        </p:nvCxnSpPr>
        <p:spPr>
          <a:xfrm rot="5400000">
            <a:off x="3895950" y="3211473"/>
            <a:ext cx="915304" cy="339170"/>
          </a:xfrm>
          <a:prstGeom prst="curvedConnector4">
            <a:avLst>
              <a:gd name="adj1" fmla="val 13882"/>
              <a:gd name="adj2" fmla="val 167400"/>
            </a:avLst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19" descr="RÃ©sultat de recherche d'images pour &quot;community&quot;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975" y="2781367"/>
            <a:ext cx="1120419" cy="855644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904" y="3289271"/>
            <a:ext cx="790672" cy="107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917" y="2049515"/>
            <a:ext cx="1190718" cy="1009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Image 33"/>
          <p:cNvPicPr/>
          <p:nvPr/>
        </p:nvPicPr>
        <p:blipFill>
          <a:blip r:embed="rId7"/>
          <a:stretch>
            <a:fillRect/>
          </a:stretch>
        </p:blipFill>
        <p:spPr>
          <a:xfrm>
            <a:off x="3707904" y="889113"/>
            <a:ext cx="1630565" cy="20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347864" y="1059582"/>
            <a:ext cx="4896544" cy="12961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4400" dirty="0" smtClean="0">
                <a:solidFill>
                  <a:srgbClr val="000000"/>
                </a:solidFill>
                <a:latin typeface="BNPP Sans Extra Bold" pitchFamily="50" charset="0"/>
              </a:rPr>
              <a:t>SPRING BOOT ACTUATOR</a:t>
            </a:r>
            <a:endParaRPr lang="fr-FR" sz="44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6" name="Espace réservé du contenu 1"/>
          <p:cNvSpPr>
            <a:spLocks noGrp="1"/>
          </p:cNvSpPr>
          <p:nvPr>
            <p:ph idx="1"/>
          </p:nvPr>
        </p:nvSpPr>
        <p:spPr>
          <a:xfrm>
            <a:off x="542602" y="3003798"/>
            <a:ext cx="8205861" cy="1152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>
                <a:latin typeface="BNPP Sans Extra Bold" pitchFamily="50" charset="0"/>
              </a:rPr>
              <a:t>SPRING BOOT ACTUATOR intègre un ensemble de </a:t>
            </a:r>
            <a:r>
              <a:rPr lang="fr-FR" sz="2000" dirty="0" err="1">
                <a:latin typeface="BNPP Sans Extra Bold" pitchFamily="50" charset="0"/>
              </a:rPr>
              <a:t>features</a:t>
            </a:r>
            <a:r>
              <a:rPr lang="fr-FR" sz="2000" dirty="0">
                <a:latin typeface="BNPP Sans Extra Bold" pitchFamily="50" charset="0"/>
              </a:rPr>
              <a:t> </a:t>
            </a:r>
            <a:r>
              <a:rPr lang="fr-FR" sz="2000" dirty="0" smtClean="0">
                <a:latin typeface="BNPP Sans Extra Bold" pitchFamily="50" charset="0"/>
              </a:rPr>
              <a:t>additionnels </a:t>
            </a:r>
            <a:r>
              <a:rPr lang="fr-FR" sz="2000" dirty="0">
                <a:latin typeface="BNPP Sans Extra Bold" pitchFamily="50" charset="0"/>
              </a:rPr>
              <a:t>qui vous </a:t>
            </a:r>
            <a:r>
              <a:rPr lang="fr-FR" sz="2000" dirty="0" smtClean="0">
                <a:latin typeface="BNPP Sans Extra Bold" pitchFamily="50" charset="0"/>
              </a:rPr>
              <a:t>permettent </a:t>
            </a:r>
            <a:r>
              <a:rPr lang="fr-FR" sz="2000" dirty="0">
                <a:latin typeface="BNPP Sans Extra Bold" pitchFamily="50" charset="0"/>
              </a:rPr>
              <a:t>de monitorer et gérer vos applications. </a:t>
            </a:r>
            <a:endParaRPr lang="fr-FR" sz="20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650" y="915566"/>
            <a:ext cx="1603206" cy="152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58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SPRING BOOT ACTUATOR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21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355976" y="3378125"/>
            <a:ext cx="576064" cy="273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400" dirty="0">
                <a:solidFill>
                  <a:srgbClr val="323334"/>
                </a:solidFill>
                <a:latin typeface="BNPP Sans Extra Bold" pitchFamily="50" charset="0"/>
              </a:rPr>
              <a:t>ou</a:t>
            </a:r>
          </a:p>
        </p:txBody>
      </p:sp>
      <p:sp>
        <p:nvSpPr>
          <p:cNvPr id="10" name="Espace réservé du contenu 1"/>
          <p:cNvSpPr>
            <a:spLocks noGrp="1"/>
          </p:cNvSpPr>
          <p:nvPr>
            <p:ph idx="1"/>
          </p:nvPr>
        </p:nvSpPr>
        <p:spPr>
          <a:xfrm>
            <a:off x="323528" y="843558"/>
            <a:ext cx="7848872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 smtClean="0">
                <a:latin typeface="BNPP Sans Extra Bold" pitchFamily="50" charset="0"/>
              </a:rPr>
              <a:t>Vous </a:t>
            </a:r>
            <a:r>
              <a:rPr lang="fr-FR" sz="2800" dirty="0">
                <a:latin typeface="BNPP Sans Extra Bold" pitchFamily="50" charset="0"/>
              </a:rPr>
              <a:t>pouvez manager et monitorer </a:t>
            </a:r>
            <a:r>
              <a:rPr lang="fr-FR" sz="2800" dirty="0" smtClean="0">
                <a:latin typeface="BNPP Sans Extra Bold" pitchFamily="50" charset="0"/>
              </a:rPr>
              <a:t>votre application de </a:t>
            </a:r>
            <a:r>
              <a:rPr lang="fr-FR" sz="2800" dirty="0">
                <a:latin typeface="BNPP Sans Extra Bold" pitchFamily="50" charset="0"/>
              </a:rPr>
              <a:t>deux façons :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547664" y="2715766"/>
            <a:ext cx="2304256" cy="10081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600" dirty="0">
                <a:solidFill>
                  <a:schemeClr val="bg2"/>
                </a:solidFill>
                <a:latin typeface="BNPP Sans Extra Bold" pitchFamily="50" charset="0"/>
              </a:rPr>
              <a:t>HTTP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5508104" y="3075806"/>
            <a:ext cx="2160240" cy="12961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600" dirty="0">
                <a:solidFill>
                  <a:srgbClr val="000000"/>
                </a:solidFill>
                <a:latin typeface="BNPP Sans Extra Bold" pitchFamily="50" charset="0"/>
              </a:rPr>
              <a:t>JMX</a:t>
            </a:r>
          </a:p>
        </p:txBody>
      </p:sp>
    </p:spTree>
    <p:extLst>
      <p:ext uri="{BB962C8B-B14F-4D97-AF65-F5344CB8AC3E}">
        <p14:creationId xmlns:p14="http://schemas.microsoft.com/office/powerpoint/2010/main" val="267744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SPRING ACTUATOR 1 vs SPRING </a:t>
            </a:r>
            <a:r>
              <a:rPr lang="fr-FR" dirty="0"/>
              <a:t>ACTUATOR</a:t>
            </a:r>
            <a:r>
              <a:rPr lang="fr-FR" dirty="0" smtClean="0"/>
              <a:t> 2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22</a:t>
            </a:fld>
            <a:endParaRPr lang="fr-FR" dirty="0"/>
          </a:p>
        </p:txBody>
      </p:sp>
      <p:sp>
        <p:nvSpPr>
          <p:cNvPr id="7" name="Espace réservé du contenu 1"/>
          <p:cNvSpPr>
            <a:spLocks noGrp="1"/>
          </p:cNvSpPr>
          <p:nvPr>
            <p:ph idx="1"/>
          </p:nvPr>
        </p:nvSpPr>
        <p:spPr>
          <a:xfrm>
            <a:off x="323528" y="843558"/>
            <a:ext cx="8352928" cy="2448272"/>
          </a:xfrm>
        </p:spPr>
        <p:txBody>
          <a:bodyPr>
            <a:normAutofit/>
          </a:bodyPr>
          <a:lstStyle/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NPP Sans Extra Bold" pitchFamily="50" charset="0"/>
              </a:rPr>
              <a:t> Tous les endpoints sont désormais exposés sous </a:t>
            </a:r>
            <a:r>
              <a:rPr lang="fr-FR" sz="2400" dirty="0" smtClean="0">
                <a:solidFill>
                  <a:schemeClr val="accent1"/>
                </a:solidFill>
                <a:latin typeface="BNPP Sans Extra Bold" pitchFamily="50" charset="0"/>
              </a:rPr>
              <a:t>/actuator</a:t>
            </a:r>
            <a:endParaRPr lang="fr-FR" sz="2400" dirty="0">
              <a:solidFill>
                <a:schemeClr val="accent1"/>
              </a:solidFill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NPP Sans Extra Bold" pitchFamily="50" charset="0"/>
              </a:rPr>
              <a:t> Tous les endpoints ne sont plus exposés par défaut, </a:t>
            </a:r>
            <a:r>
              <a:rPr lang="fr-FR" sz="2400" dirty="0" smtClean="0">
                <a:latin typeface="BNPP Sans Extra Bold" pitchFamily="50" charset="0"/>
              </a:rPr>
              <a:t>      c’est </a:t>
            </a:r>
            <a:r>
              <a:rPr lang="fr-FR" sz="2400" dirty="0" smtClean="0">
                <a:latin typeface="BNPP Sans Extra Bold" pitchFamily="50" charset="0"/>
              </a:rPr>
              <a:t>à la demande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NPP Sans Extra Bold" pitchFamily="50" charset="0"/>
              </a:rPr>
              <a:t>Support de Jersey et de </a:t>
            </a:r>
            <a:r>
              <a:rPr lang="fr-FR" sz="2400" dirty="0" err="1" smtClean="0">
                <a:latin typeface="BNPP Sans Extra Bold" pitchFamily="50" charset="0"/>
              </a:rPr>
              <a:t>Webflux</a:t>
            </a: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NPP Sans Extra Bold" pitchFamily="50" charset="0"/>
              </a:rPr>
              <a:t>Micrometer</a:t>
            </a: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283968" y="3507854"/>
            <a:ext cx="4881338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800" dirty="0" err="1" smtClean="0">
                <a:solidFill>
                  <a:schemeClr val="bg2"/>
                </a:solidFill>
                <a:latin typeface="BNPP Sans Extra Bold" pitchFamily="50" charset="0"/>
              </a:rPr>
              <a:t>SpringBoot</a:t>
            </a:r>
            <a:r>
              <a:rPr lang="fr-FR" sz="2800" dirty="0" smtClean="0">
                <a:solidFill>
                  <a:schemeClr val="bg2"/>
                </a:solidFill>
                <a:latin typeface="BNPP Sans Extra Bold" pitchFamily="50" charset="0"/>
              </a:rPr>
              <a:t> Actuator 2 </a:t>
            </a:r>
            <a:r>
              <a:rPr lang="fr-FR" sz="2800" dirty="0" err="1" smtClean="0">
                <a:solidFill>
                  <a:schemeClr val="bg2"/>
                </a:solidFill>
                <a:latin typeface="BNPP Sans Extra Bold" pitchFamily="50" charset="0"/>
              </a:rPr>
              <a:t>is</a:t>
            </a:r>
            <a:r>
              <a:rPr lang="fr-FR" sz="2800" dirty="0" smtClean="0">
                <a:solidFill>
                  <a:schemeClr val="bg2"/>
                </a:solidFill>
                <a:latin typeface="BNPP Sans Extra Bold" pitchFamily="50" charset="0"/>
              </a:rPr>
              <a:t> the new </a:t>
            </a:r>
            <a:r>
              <a:rPr lang="fr-FR" sz="2800" dirty="0" err="1" smtClean="0">
                <a:solidFill>
                  <a:schemeClr val="bg2"/>
                </a:solidFill>
                <a:latin typeface="BNPP Sans Extra Bold" pitchFamily="50" charset="0"/>
              </a:rPr>
              <a:t>SpringBoot</a:t>
            </a:r>
            <a:r>
              <a:rPr lang="fr-FR" sz="2800" dirty="0" smtClean="0">
                <a:solidFill>
                  <a:schemeClr val="bg2"/>
                </a:solidFill>
                <a:latin typeface="BNPP Sans Extra Bold" pitchFamily="50" charset="0"/>
              </a:rPr>
              <a:t> Actuator</a:t>
            </a:r>
            <a:endParaRPr lang="fr-FR" sz="2800" dirty="0" smtClean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1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Qu’allons </a:t>
            </a:r>
            <a:r>
              <a:rPr lang="fr-FR" dirty="0" smtClean="0"/>
              <a:t>nous faire?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23</a:t>
            </a:fld>
            <a:endParaRPr lang="fr-FR" dirty="0"/>
          </a:p>
        </p:txBody>
      </p:sp>
      <p:sp>
        <p:nvSpPr>
          <p:cNvPr id="8" name="Espace réservé du contenu 1"/>
          <p:cNvSpPr>
            <a:spLocks noGrp="1"/>
          </p:cNvSpPr>
          <p:nvPr>
            <p:ph idx="1"/>
          </p:nvPr>
        </p:nvSpPr>
        <p:spPr>
          <a:xfrm>
            <a:off x="342578" y="699542"/>
            <a:ext cx="8460000" cy="3454257"/>
          </a:xfrm>
        </p:spPr>
        <p:txBody>
          <a:bodyPr anchor="ctr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Installer Spring Actuator</a:t>
            </a:r>
          </a:p>
          <a:p>
            <a:pPr marL="742950" indent="-742950">
              <a:buFont typeface="+mj-lt"/>
              <a:buAutoNum type="arabicPeriod"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Afficher les informations de 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l’application</a:t>
            </a:r>
            <a:endParaRPr lang="fr-FR" sz="24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742950" indent="-742950">
              <a:buFont typeface="+mj-lt"/>
              <a:buAutoNum type="arabicPeriod" startAt="3"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Configurer un </a:t>
            </a:r>
            <a:r>
              <a:rPr lang="fr-FR" sz="24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checker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de santé</a:t>
            </a:r>
          </a:p>
          <a:p>
            <a:pPr marL="742950" indent="-742950">
              <a:buFont typeface="+mj-lt"/>
              <a:buAutoNum type="arabicPeriod" startAt="3"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Configurer un </a:t>
            </a:r>
            <a:r>
              <a:rPr lang="fr-FR" sz="24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endpoint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de logs</a:t>
            </a:r>
          </a:p>
          <a:p>
            <a:pPr marL="742950" indent="-742950">
              <a:buFont typeface="+mj-lt"/>
              <a:buAutoNum type="arabicPeriod" startAt="3"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Configurer un </a:t>
            </a:r>
            <a:r>
              <a:rPr lang="fr-FR" sz="24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endpoint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de </a:t>
            </a:r>
            <a:r>
              <a:rPr lang="fr-FR" sz="24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properties</a:t>
            </a:r>
            <a:endParaRPr lang="fr-FR" sz="24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742950" indent="-742950">
              <a:buFont typeface="+mj-lt"/>
              <a:buAutoNum type="arabicPeriod" startAt="3"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Les métriques </a:t>
            </a:r>
          </a:p>
          <a:p>
            <a:pPr marL="742950" indent="-742950">
              <a:buFont typeface="+mj-lt"/>
              <a:buAutoNum type="arabicPeriod" startAt="3"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Les </a:t>
            </a:r>
            <a:r>
              <a:rPr lang="fr-FR" sz="24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dashboards</a:t>
            </a: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03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Installer Actuator avec </a:t>
            </a:r>
            <a:r>
              <a:rPr lang="fr-FR" dirty="0" err="1" smtClean="0"/>
              <a:t>Maven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24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899592" y="843558"/>
            <a:ext cx="5184576" cy="1728192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dirty="0"/>
              <a:t>&lt;</a:t>
            </a:r>
            <a:r>
              <a:rPr lang="fr-FR" sz="1400" b="1" dirty="0"/>
              <a:t>parent</a:t>
            </a:r>
            <a:r>
              <a:rPr lang="fr-FR" sz="1400" dirty="0"/>
              <a:t>&gt;</a:t>
            </a:r>
            <a:br>
              <a:rPr lang="fr-FR" sz="1400" dirty="0"/>
            </a:br>
            <a:r>
              <a:rPr lang="fr-FR" sz="1400" dirty="0" smtClean="0"/>
              <a:t>  &lt;</a:t>
            </a:r>
            <a:r>
              <a:rPr lang="fr-FR" sz="1400" b="1" dirty="0" err="1"/>
              <a:t>groupId</a:t>
            </a:r>
            <a:r>
              <a:rPr lang="fr-FR" sz="1400" dirty="0"/>
              <a:t>&gt;</a:t>
            </a:r>
            <a:r>
              <a:rPr lang="fr-FR" sz="1400" dirty="0" err="1"/>
              <a:t>org.springframework.boot</a:t>
            </a:r>
            <a:r>
              <a:rPr lang="fr-FR" sz="1400" dirty="0"/>
              <a:t>&lt;/</a:t>
            </a:r>
            <a:r>
              <a:rPr lang="fr-FR" sz="1400" b="1" dirty="0" err="1"/>
              <a:t>groupId</a:t>
            </a:r>
            <a:r>
              <a:rPr lang="fr-FR" sz="1400" dirty="0"/>
              <a:t>&gt;</a:t>
            </a:r>
            <a:br>
              <a:rPr lang="fr-FR" sz="1400" dirty="0"/>
            </a:br>
            <a:r>
              <a:rPr lang="fr-FR" sz="1400" dirty="0" smtClean="0"/>
              <a:t>  &lt;</a:t>
            </a:r>
            <a:r>
              <a:rPr lang="fr-FR" sz="1400" b="1" dirty="0" err="1" smtClean="0"/>
              <a:t>artifactId</a:t>
            </a:r>
            <a:r>
              <a:rPr lang="fr-FR" sz="1400" dirty="0" smtClean="0"/>
              <a:t>&gt;</a:t>
            </a:r>
            <a:r>
              <a:rPr lang="fr-FR" sz="1400" dirty="0" err="1" smtClean="0"/>
              <a:t>spring</a:t>
            </a:r>
            <a:r>
              <a:rPr lang="fr-FR" sz="1400" dirty="0" smtClean="0"/>
              <a:t>-boot-starter-parent</a:t>
            </a:r>
            <a:r>
              <a:rPr lang="fr-FR" sz="1400" dirty="0"/>
              <a:t>&lt;/</a:t>
            </a:r>
            <a:r>
              <a:rPr lang="fr-FR" sz="1400" b="1" dirty="0" err="1"/>
              <a:t>artifactId</a:t>
            </a:r>
            <a:r>
              <a:rPr lang="fr-FR" sz="1400" dirty="0"/>
              <a:t>&gt;</a:t>
            </a:r>
            <a:br>
              <a:rPr lang="fr-FR" sz="1400" dirty="0"/>
            </a:br>
            <a:r>
              <a:rPr lang="fr-FR" sz="1400" dirty="0" smtClean="0"/>
              <a:t>  </a:t>
            </a:r>
            <a:r>
              <a:rPr lang="fr-FR" sz="1400" dirty="0"/>
              <a:t>&lt;</a:t>
            </a:r>
            <a:r>
              <a:rPr lang="fr-FR" sz="1400" b="1" dirty="0"/>
              <a:t>version</a:t>
            </a:r>
            <a:r>
              <a:rPr lang="fr-FR" sz="1400" dirty="0"/>
              <a:t>&gt;2.0.3.RELEASE&lt;/</a:t>
            </a:r>
            <a:r>
              <a:rPr lang="fr-FR" sz="1400" b="1" dirty="0"/>
              <a:t>version</a:t>
            </a:r>
            <a:r>
              <a:rPr lang="fr-FR" sz="1400" dirty="0"/>
              <a:t>&gt;</a:t>
            </a:r>
            <a:br>
              <a:rPr lang="fr-FR" sz="1400" dirty="0"/>
            </a:br>
            <a:r>
              <a:rPr lang="fr-FR" sz="1400" dirty="0"/>
              <a:t>&lt;/</a:t>
            </a:r>
            <a:r>
              <a:rPr lang="fr-FR" sz="1400" b="1" dirty="0"/>
              <a:t>parent</a:t>
            </a:r>
            <a:r>
              <a:rPr lang="fr-FR" sz="1400" dirty="0"/>
              <a:t>&gt;</a:t>
            </a:r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99592" y="2715766"/>
            <a:ext cx="4752528" cy="1368152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dirty="0"/>
              <a:t>&lt;</a:t>
            </a:r>
            <a:r>
              <a:rPr lang="fr-FR" sz="1400" b="1" dirty="0" err="1"/>
              <a:t>dependency</a:t>
            </a:r>
            <a:r>
              <a:rPr lang="fr-FR" sz="1400" dirty="0"/>
              <a:t>&gt;</a:t>
            </a:r>
            <a:br>
              <a:rPr lang="fr-FR" sz="1400" dirty="0"/>
            </a:br>
            <a:r>
              <a:rPr lang="fr-FR" sz="1400" dirty="0"/>
              <a:t>    &lt;</a:t>
            </a:r>
            <a:r>
              <a:rPr lang="fr-FR" sz="1400" b="1" dirty="0" err="1"/>
              <a:t>groupId</a:t>
            </a:r>
            <a:r>
              <a:rPr lang="fr-FR" sz="1400" dirty="0"/>
              <a:t>&gt;</a:t>
            </a:r>
            <a:r>
              <a:rPr lang="fr-FR" sz="1400" dirty="0" err="1"/>
              <a:t>org.springframework.boot</a:t>
            </a:r>
            <a:r>
              <a:rPr lang="fr-FR" sz="1400" dirty="0"/>
              <a:t>&lt;/</a:t>
            </a:r>
            <a:r>
              <a:rPr lang="fr-FR" sz="1400" b="1" dirty="0" err="1"/>
              <a:t>groupId</a:t>
            </a:r>
            <a:r>
              <a:rPr lang="fr-FR" sz="1400" dirty="0"/>
              <a:t>&gt;</a:t>
            </a:r>
            <a:br>
              <a:rPr lang="fr-FR" sz="1400" dirty="0"/>
            </a:br>
            <a:r>
              <a:rPr lang="fr-FR" sz="1400" dirty="0"/>
              <a:t>    &lt;</a:t>
            </a:r>
            <a:r>
              <a:rPr lang="fr-FR" sz="1400" b="1" dirty="0" err="1"/>
              <a:t>artifactId</a:t>
            </a:r>
            <a:r>
              <a:rPr lang="fr-FR" sz="1400" dirty="0"/>
              <a:t>&gt;</a:t>
            </a:r>
            <a:r>
              <a:rPr lang="fr-FR" sz="1400" dirty="0" err="1"/>
              <a:t>spring</a:t>
            </a:r>
            <a:r>
              <a:rPr lang="fr-FR" sz="1400" dirty="0"/>
              <a:t>-boot-starter-</a:t>
            </a:r>
            <a:r>
              <a:rPr lang="fr-FR" sz="1400" dirty="0" err="1"/>
              <a:t>actuator</a:t>
            </a:r>
            <a:r>
              <a:rPr lang="fr-FR" sz="1400" dirty="0"/>
              <a:t>&lt;/</a:t>
            </a:r>
            <a:r>
              <a:rPr lang="fr-FR" sz="1400" b="1" dirty="0" err="1"/>
              <a:t>artifactId</a:t>
            </a:r>
            <a:r>
              <a:rPr lang="fr-FR" sz="1400" dirty="0"/>
              <a:t>&gt;</a:t>
            </a:r>
            <a:br>
              <a:rPr lang="fr-FR" sz="1400" dirty="0"/>
            </a:br>
            <a:r>
              <a:rPr lang="fr-FR" sz="1400" dirty="0"/>
              <a:t>&lt;/</a:t>
            </a:r>
            <a:r>
              <a:rPr lang="fr-FR" sz="1400" b="1" dirty="0" err="1"/>
              <a:t>dependency</a:t>
            </a:r>
            <a:r>
              <a:rPr lang="fr-FR" sz="1400" dirty="0"/>
              <a:t>&gt;</a:t>
            </a:r>
            <a:endParaRPr lang="fr-F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17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 smtClean="0">
                <a:latin typeface="BNPP Sans Extra Bold" pitchFamily="50" charset="0"/>
              </a:rPr>
              <a:t>Exercice 1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Notions d'architecture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25</a:t>
            </a:fld>
            <a:endParaRPr lang="fr-FR" dirty="0"/>
          </a:p>
        </p:txBody>
      </p:sp>
      <p:sp>
        <p:nvSpPr>
          <p:cNvPr id="7" name="Espace réservé du contenu 1"/>
          <p:cNvSpPr>
            <a:spLocks noGrp="1"/>
          </p:cNvSpPr>
          <p:nvPr>
            <p:ph idx="1"/>
          </p:nvPr>
        </p:nvSpPr>
        <p:spPr>
          <a:xfrm>
            <a:off x="342578" y="843559"/>
            <a:ext cx="8460000" cy="2736303"/>
          </a:xfrm>
        </p:spPr>
        <p:txBody>
          <a:bodyPr anchor="ctr">
            <a:normAutofit fontScale="92500"/>
          </a:bodyPr>
          <a:lstStyle/>
          <a:p>
            <a:pPr marL="742950" indent="-742950">
              <a:buFont typeface="+mj-lt"/>
              <a:buAutoNum type="arabicPeriod"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Cloner le code source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: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  <a:hlinkClick r:id="rId2"/>
              </a:rPr>
              <a:t>http://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  <a:hlinkClick r:id="rId2"/>
              </a:rPr>
              <a:t>s00vl9980736:10080/Jimmy/pocactuator-tp.git</a:t>
            </a:r>
            <a:endParaRPr lang="fr-FR" sz="24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742950" indent="-742950">
              <a:buFont typeface="+mj-lt"/>
              <a:buAutoNum type="arabicPeriod"/>
            </a:pPr>
            <a:endParaRPr lang="fr-FR" sz="24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Installer actuator , ajouter la dépendance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spring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-boot-web, ajouter un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runner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SpringBootApplication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et 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démarrer</a:t>
            </a:r>
          </a:p>
          <a:p>
            <a:pPr marL="742950" indent="-742950">
              <a:buFont typeface="+mj-lt"/>
              <a:buAutoNum type="arabicPeriod"/>
            </a:pP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742950" indent="-742950">
              <a:buFont typeface="+mj-lt"/>
              <a:buAutoNum type="arabicPeriod" startAt="3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Vérifier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JConsole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et les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MBeans</a:t>
            </a: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86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Notions d'architecture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26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3851920" y="1563638"/>
            <a:ext cx="4680520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600" dirty="0" smtClean="0">
                <a:ln>
                  <a:solidFill>
                    <a:srgbClr val="000000"/>
                  </a:solidFill>
                </a:ln>
                <a:latin typeface="BNPP Sans Extra Bold" pitchFamily="50" charset="0"/>
              </a:rPr>
              <a:t>LES ENDPOINTS</a:t>
            </a:r>
          </a:p>
        </p:txBody>
      </p:sp>
    </p:spTree>
    <p:extLst>
      <p:ext uri="{BB962C8B-B14F-4D97-AF65-F5344CB8AC3E}">
        <p14:creationId xmlns:p14="http://schemas.microsoft.com/office/powerpoint/2010/main" val="271336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Notions d'architecture</a:t>
            </a: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27</a:t>
            </a:fld>
            <a:endParaRPr lang="fr-FR" noProof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292080" y="123478"/>
            <a:ext cx="3744416" cy="50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200" dirty="0" smtClean="0">
                <a:latin typeface="BNPP Sans Extra Bold" pitchFamily="50" charset="0"/>
              </a:rPr>
              <a:t>Liste des endpoints</a:t>
            </a:r>
            <a:endParaRPr lang="fr-FR" sz="3200" dirty="0" smtClean="0">
              <a:latin typeface="BNPP Sans Extra Bold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6024" y="4587974"/>
            <a:ext cx="2267744" cy="50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200" dirty="0" smtClean="0">
                <a:latin typeface="BNPP Sans Extra Bold" pitchFamily="50" charset="0"/>
              </a:rPr>
              <a:t>…/actuator/</a:t>
            </a:r>
            <a:endParaRPr lang="fr-FR" sz="3200" dirty="0" smtClean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70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des endpoints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28</a:t>
            </a:fld>
            <a:endParaRPr lang="fr-FR" noProof="0" dirty="0"/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323528" y="843558"/>
            <a:ext cx="8352928" cy="3672408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24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9B170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66813" marR="0" indent="-1762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>
                <a:latin typeface="BNPP Sans Extra Bold" pitchFamily="50" charset="0"/>
              </a:rPr>
              <a:t> Tous les endpoints sont créés et activés par défaut sauf </a:t>
            </a:r>
            <a:r>
              <a:rPr lang="fr-FR" sz="2400" dirty="0" err="1">
                <a:solidFill>
                  <a:srgbClr val="FF0000"/>
                </a:solidFill>
                <a:latin typeface="BNPP Sans Extra Bold" pitchFamily="50" charset="0"/>
              </a:rPr>
              <a:t>shutdown</a:t>
            </a:r>
            <a:endParaRPr lang="fr-FR" sz="2400" dirty="0">
              <a:solidFill>
                <a:srgbClr val="FF0000"/>
              </a:solidFill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>
                <a:latin typeface="BNPP Sans Extra Bold" pitchFamily="50" charset="0"/>
              </a:rPr>
              <a:t> Pour modifier ce comportement : </a:t>
            </a: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NPP Sans Extra Bold" pitchFamily="50" charset="0"/>
              </a:rPr>
              <a:t>Pour </a:t>
            </a:r>
            <a:r>
              <a:rPr lang="fr-FR" sz="2400" dirty="0">
                <a:latin typeface="BNPP Sans Extra Bold" pitchFamily="50" charset="0"/>
              </a:rPr>
              <a:t>activer un </a:t>
            </a:r>
            <a:r>
              <a:rPr lang="fr-FR" sz="2400" dirty="0" err="1">
                <a:latin typeface="BNPP Sans Extra Bold" pitchFamily="50" charset="0"/>
              </a:rPr>
              <a:t>endpoint</a:t>
            </a:r>
            <a:r>
              <a:rPr lang="fr-FR" sz="2400" dirty="0">
                <a:latin typeface="BNPP Sans Extra Bold" pitchFamily="50" charset="0"/>
              </a:rPr>
              <a:t> en particulier : </a:t>
            </a: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>
                <a:latin typeface="BNPP Sans Extra Bold" pitchFamily="50" charset="0"/>
              </a:rPr>
              <a:t>Tous les </a:t>
            </a:r>
            <a:r>
              <a:rPr lang="fr-FR" sz="2400" dirty="0" smtClean="0">
                <a:latin typeface="BNPP Sans Extra Bold" pitchFamily="50" charset="0"/>
              </a:rPr>
              <a:t>endpoints </a:t>
            </a:r>
            <a:r>
              <a:rPr lang="fr-FR" sz="2400" dirty="0">
                <a:latin typeface="BNPP Sans Extra Bold" pitchFamily="50" charset="0"/>
              </a:rPr>
              <a:t>sont disponibles à </a:t>
            </a:r>
            <a:r>
              <a:rPr lang="fr-FR" sz="2400" dirty="0" smtClean="0">
                <a:latin typeface="BNPP Sans Extra Bold" pitchFamily="50" charset="0"/>
              </a:rPr>
              <a:t>l’url : </a:t>
            </a:r>
            <a:r>
              <a:rPr lang="fr-FR" sz="2800" dirty="0">
                <a:solidFill>
                  <a:schemeClr val="bg2"/>
                </a:solidFill>
                <a:latin typeface="BNPP Sans Extra Bold" pitchFamily="50" charset="0"/>
              </a:rPr>
              <a:t>/actuator/&lt;id&gt; </a:t>
            </a:r>
            <a:r>
              <a:rPr lang="fr-FR" sz="2400" dirty="0">
                <a:latin typeface="BNPP Sans Extra Bold" pitchFamily="50" charset="0"/>
              </a:rPr>
              <a:t>où id est le nom du </a:t>
            </a:r>
            <a:r>
              <a:rPr lang="fr-FR" sz="2400" dirty="0" err="1">
                <a:latin typeface="BNPP Sans Extra Bold" pitchFamily="50" charset="0"/>
              </a:rPr>
              <a:t>endpoint</a:t>
            </a: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67944" y="2067694"/>
            <a:ext cx="4968552" cy="523106"/>
          </a:xfrm>
          <a:prstGeom prst="rect">
            <a:avLst/>
          </a:prstGeom>
          <a:solidFill>
            <a:schemeClr val="tx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b="1" dirty="0" err="1" smtClean="0">
                <a:solidFill>
                  <a:srgbClr val="000000"/>
                </a:solidFill>
              </a:rPr>
              <a:t>management.endpoints.enabled</a:t>
            </a:r>
            <a:r>
              <a:rPr lang="fr-FR" sz="1400" b="1" dirty="0" smtClean="0">
                <a:solidFill>
                  <a:srgbClr val="000000"/>
                </a:solidFill>
              </a:rPr>
              <a:t>-by-default=false</a:t>
            </a:r>
          </a:p>
          <a:p>
            <a:r>
              <a:rPr lang="fr-FR" sz="1400" b="1" dirty="0" err="1">
                <a:solidFill>
                  <a:srgbClr val="000000"/>
                </a:solidFill>
              </a:rPr>
              <a:t>management.endpoint.info.enabled</a:t>
            </a:r>
            <a:r>
              <a:rPr lang="fr-FR" sz="1400" b="1" dirty="0">
                <a:solidFill>
                  <a:srgbClr val="000000"/>
                </a:solidFill>
              </a:rPr>
              <a:t>=</a:t>
            </a:r>
            <a:r>
              <a:rPr lang="fr-FR" sz="1400" b="1" dirty="0" err="1">
                <a:solidFill>
                  <a:srgbClr val="000000"/>
                </a:solidFill>
              </a:rPr>
              <a:t>true</a:t>
            </a:r>
            <a:endParaRPr lang="fr-FR" sz="1400" b="1" dirty="0" smtClean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67944" y="3147814"/>
            <a:ext cx="4968552" cy="432048"/>
          </a:xfrm>
          <a:prstGeom prst="rect">
            <a:avLst/>
          </a:prstGeom>
          <a:solidFill>
            <a:schemeClr val="tx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b="1" dirty="0" err="1">
                <a:solidFill>
                  <a:srgbClr val="000000"/>
                </a:solidFill>
              </a:rPr>
              <a:t>management.endpoint</a:t>
            </a:r>
            <a:r>
              <a:rPr lang="fr-FR" sz="1400" b="1" dirty="0">
                <a:solidFill>
                  <a:srgbClr val="000000"/>
                </a:solidFill>
              </a:rPr>
              <a:t>.&lt;id&gt;.</a:t>
            </a:r>
            <a:r>
              <a:rPr lang="fr-FR" sz="1400" b="1" dirty="0" err="1">
                <a:solidFill>
                  <a:srgbClr val="000000"/>
                </a:solidFill>
              </a:rPr>
              <a:t>enabled</a:t>
            </a:r>
            <a:endParaRPr lang="fr-FR" sz="1400" b="1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4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Exposition web des endpoints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29</a:t>
            </a:fld>
            <a:endParaRPr lang="fr-FR" noProof="0" dirty="0"/>
          </a:p>
        </p:txBody>
      </p:sp>
      <p:sp>
        <p:nvSpPr>
          <p:cNvPr id="6" name="Rectangle 5"/>
          <p:cNvSpPr/>
          <p:nvPr/>
        </p:nvSpPr>
        <p:spPr>
          <a:xfrm>
            <a:off x="7380312" y="3264967"/>
            <a:ext cx="1440160" cy="1106983"/>
          </a:xfrm>
          <a:prstGeom prst="wedgeRectCallout">
            <a:avLst>
              <a:gd name="adj1" fmla="val -120040"/>
              <a:gd name="adj2" fmla="val -9776"/>
            </a:avLst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err="1" smtClean="0">
                <a:solidFill>
                  <a:schemeClr val="bg1"/>
                </a:solidFill>
              </a:rPr>
              <a:t>Ids</a:t>
            </a:r>
            <a:r>
              <a:rPr lang="fr-FR" sz="1400" dirty="0" smtClean="0">
                <a:solidFill>
                  <a:schemeClr val="bg1"/>
                </a:solidFill>
              </a:rPr>
              <a:t> des endpoints à exposer </a:t>
            </a:r>
          </a:p>
        </p:txBody>
      </p:sp>
      <p:sp>
        <p:nvSpPr>
          <p:cNvPr id="9" name="Rectangle 8"/>
          <p:cNvSpPr/>
          <p:nvPr/>
        </p:nvSpPr>
        <p:spPr>
          <a:xfrm>
            <a:off x="7420744" y="1489748"/>
            <a:ext cx="1615752" cy="1298026"/>
          </a:xfrm>
          <a:prstGeom prst="wedgeRectCallout">
            <a:avLst>
              <a:gd name="adj1" fmla="val -136287"/>
              <a:gd name="adj2" fmla="val 19154"/>
            </a:avLst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err="1" smtClean="0">
                <a:solidFill>
                  <a:schemeClr val="bg1"/>
                </a:solidFill>
              </a:rPr>
              <a:t>Ids</a:t>
            </a:r>
            <a:r>
              <a:rPr lang="fr-FR" sz="1400" dirty="0" smtClean="0">
                <a:solidFill>
                  <a:schemeClr val="bg1"/>
                </a:solidFill>
              </a:rPr>
              <a:t> des endpoints à ne pas exposer (</a:t>
            </a:r>
            <a:r>
              <a:rPr lang="fr-FR" sz="1400" i="1" dirty="0" smtClean="0">
                <a:solidFill>
                  <a:schemeClr val="accent6">
                    <a:lumMod val="75000"/>
                  </a:schemeClr>
                </a:solidFill>
              </a:rPr>
              <a:t>a priorité sur </a:t>
            </a:r>
            <a:r>
              <a:rPr lang="fr-FR" sz="1400" i="1" dirty="0" err="1" smtClean="0">
                <a:solidFill>
                  <a:schemeClr val="accent6">
                    <a:lumMod val="75000"/>
                  </a:schemeClr>
                </a:solidFill>
              </a:rPr>
              <a:t>include</a:t>
            </a:r>
            <a:r>
              <a:rPr lang="fr-FR" sz="1400" dirty="0" smtClean="0">
                <a:solidFill>
                  <a:schemeClr val="bg1"/>
                </a:solidFill>
              </a:rPr>
              <a:t>) </a:t>
            </a: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323528" y="843558"/>
            <a:ext cx="7920880" cy="3240360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24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9B170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66813" marR="0" indent="-1762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>
                <a:latin typeface="BNPP Sans Extra Bold" pitchFamily="50" charset="0"/>
              </a:rPr>
              <a:t> </a:t>
            </a:r>
            <a:r>
              <a:rPr lang="fr-FR" sz="2400" dirty="0" smtClean="0">
                <a:latin typeface="BNPP Sans Extra Bold" pitchFamily="50" charset="0"/>
              </a:rPr>
              <a:t>L’ exposition des </a:t>
            </a:r>
            <a:r>
              <a:rPr lang="fr-FR" sz="2400" dirty="0">
                <a:latin typeface="BNPP Sans Extra Bold" pitchFamily="50" charset="0"/>
              </a:rPr>
              <a:t>endpoints </a:t>
            </a:r>
            <a:r>
              <a:rPr lang="fr-FR" sz="2400" dirty="0" smtClean="0">
                <a:latin typeface="BNPP Sans Extra Bold" pitchFamily="50" charset="0"/>
              </a:rPr>
              <a:t>est désactivée par </a:t>
            </a:r>
            <a:r>
              <a:rPr lang="fr-FR" sz="2400" dirty="0">
                <a:latin typeface="BNPP Sans Extra Bold" pitchFamily="50" charset="0"/>
              </a:rPr>
              <a:t>défaut  sauf info </a:t>
            </a:r>
            <a:r>
              <a:rPr lang="fr-FR" sz="2400" dirty="0" smtClean="0">
                <a:latin typeface="BNPP Sans Extra Bold" pitchFamily="50" charset="0"/>
              </a:rPr>
              <a:t>et </a:t>
            </a:r>
            <a:r>
              <a:rPr lang="fr-FR" sz="2400" dirty="0" err="1" smtClean="0">
                <a:latin typeface="BNPP Sans Extra Bold" pitchFamily="50" charset="0"/>
              </a:rPr>
              <a:t>heath</a:t>
            </a: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NPP Sans Extra Bold" pitchFamily="50" charset="0"/>
              </a:rPr>
              <a:t> </a:t>
            </a:r>
            <a:r>
              <a:rPr lang="fr-FR" sz="2400" dirty="0">
                <a:latin typeface="BNPP Sans Extra Bold" pitchFamily="50" charset="0"/>
              </a:rPr>
              <a:t>Pour modifier ce comportement : </a:t>
            </a: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NPP Sans Extra Bold" pitchFamily="50" charset="0"/>
              </a:rPr>
              <a:t>Exemple : </a:t>
            </a: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3608" y="2094558"/>
            <a:ext cx="4968552" cy="523106"/>
          </a:xfrm>
          <a:prstGeom prst="rect">
            <a:avLst/>
          </a:prstGeom>
          <a:solidFill>
            <a:schemeClr val="tx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b="1" dirty="0" err="1" smtClean="0">
                <a:solidFill>
                  <a:srgbClr val="000000"/>
                </a:solidFill>
              </a:rPr>
              <a:t>management.endpoints.web.exposure.exclude</a:t>
            </a:r>
            <a:endParaRPr lang="fr-FR" sz="1400" b="1" dirty="0" smtClean="0">
              <a:solidFill>
                <a:srgbClr val="000000"/>
              </a:solidFill>
            </a:endParaRPr>
          </a:p>
          <a:p>
            <a:r>
              <a:rPr lang="fr-FR" sz="1400" b="1" dirty="0" err="1" smtClean="0">
                <a:solidFill>
                  <a:srgbClr val="000000"/>
                </a:solidFill>
              </a:rPr>
              <a:t>management.endpoints.web.exposure.include</a:t>
            </a:r>
            <a:endParaRPr lang="fr-FR" sz="1400" b="1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80939" y="3416796"/>
            <a:ext cx="5291261" cy="523106"/>
          </a:xfrm>
          <a:prstGeom prst="rect">
            <a:avLst/>
          </a:prstGeom>
          <a:solidFill>
            <a:schemeClr val="tx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b="1" dirty="0" err="1">
                <a:solidFill>
                  <a:srgbClr val="000000"/>
                </a:solidFill>
              </a:rPr>
              <a:t>management.endpoints.web.exposure.include</a:t>
            </a:r>
            <a:r>
              <a:rPr lang="fr-FR" sz="1400" b="1" dirty="0">
                <a:solidFill>
                  <a:srgbClr val="000000"/>
                </a:solidFill>
              </a:rPr>
              <a:t>=*</a:t>
            </a:r>
          </a:p>
          <a:p>
            <a:r>
              <a:rPr lang="fr-FR" sz="1400" b="1" dirty="0" err="1">
                <a:solidFill>
                  <a:srgbClr val="000000"/>
                </a:solidFill>
              </a:rPr>
              <a:t>management.endpoints.web.exposure.exclude</a:t>
            </a:r>
            <a:r>
              <a:rPr lang="fr-FR" sz="1400" b="1" dirty="0">
                <a:solidFill>
                  <a:srgbClr val="000000"/>
                </a:solidFill>
              </a:rPr>
              <a:t>=</a:t>
            </a:r>
            <a:r>
              <a:rPr lang="fr-FR" sz="1400" b="1" dirty="0" err="1">
                <a:solidFill>
                  <a:srgbClr val="000000"/>
                </a:solidFill>
              </a:rPr>
              <a:t>env,beans</a:t>
            </a:r>
            <a:endParaRPr lang="fr-FR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03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Nos très chers </a:t>
            </a:r>
            <a:r>
              <a:rPr lang="fr-FR" dirty="0" smtClean="0"/>
              <a:t>systèmes d’ information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</a:t>
            </a:fld>
            <a:endParaRPr lang="fr-F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534"/>
            <a:ext cx="9180512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827584" y="1995686"/>
            <a:ext cx="1138627" cy="50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000" dirty="0" smtClean="0">
                <a:ln>
                  <a:solidFill>
                    <a:srgbClr val="000000"/>
                  </a:solidFill>
                </a:ln>
                <a:latin typeface="BNPP Sans Extra Bold" pitchFamily="50" charset="0"/>
              </a:rPr>
              <a:t>JARVIS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555777" y="3147814"/>
            <a:ext cx="1656184" cy="50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000" dirty="0" smtClean="0">
                <a:ln>
                  <a:solidFill>
                    <a:srgbClr val="000000"/>
                  </a:solidFill>
                </a:ln>
                <a:latin typeface="BNPP Sans Extra Bold" pitchFamily="50" charset="0"/>
              </a:rPr>
              <a:t>ABOUT ME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211961" y="1563638"/>
            <a:ext cx="1656184" cy="50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000" dirty="0" smtClean="0">
                <a:ln>
                  <a:solidFill>
                    <a:srgbClr val="000000"/>
                  </a:solidFill>
                </a:ln>
                <a:latin typeface="BNPP Sans Extra Bold" pitchFamily="50" charset="0"/>
              </a:rPr>
              <a:t>RMPM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588225" y="1494706"/>
            <a:ext cx="1656184" cy="50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000" dirty="0" smtClean="0">
                <a:ln>
                  <a:solidFill>
                    <a:srgbClr val="000000"/>
                  </a:solidFill>
                </a:ln>
                <a:latin typeface="BNPP Sans Extra Bold" pitchFamily="50" charset="0"/>
              </a:rPr>
              <a:t>CONCORDE</a:t>
            </a:r>
            <a:endParaRPr lang="fr-FR" sz="2000" dirty="0" smtClean="0">
              <a:ln>
                <a:solidFill>
                  <a:srgbClr val="000000"/>
                </a:solidFill>
              </a:ln>
              <a:latin typeface="BNPP Sans Extra Bold" pitchFamily="50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956377" y="2787774"/>
            <a:ext cx="1656184" cy="50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000" dirty="0" smtClean="0">
                <a:ln>
                  <a:solidFill>
                    <a:srgbClr val="000000"/>
                  </a:solidFill>
                </a:ln>
                <a:latin typeface="BNPP Sans Extra Bold" pitchFamily="50" charset="0"/>
              </a:rPr>
              <a:t>BALI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5292081" y="3154288"/>
            <a:ext cx="1656184" cy="50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000" dirty="0" smtClean="0">
                <a:ln>
                  <a:solidFill>
                    <a:srgbClr val="000000"/>
                  </a:solidFill>
                </a:ln>
                <a:latin typeface="BNPP Sans Extra Bold" pitchFamily="50" charset="0"/>
              </a:rPr>
              <a:t>ORC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2915816" y="2148086"/>
            <a:ext cx="1138627" cy="50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000" dirty="0" smtClean="0">
                <a:ln>
                  <a:solidFill>
                    <a:srgbClr val="000000"/>
                  </a:solidFill>
                </a:ln>
                <a:latin typeface="BNPP Sans Extra Bold" pitchFamily="50" charset="0"/>
              </a:rPr>
              <a:t>ETC </a:t>
            </a:r>
            <a:r>
              <a:rPr lang="fr-FR" sz="2000" dirty="0" smtClean="0">
                <a:ln>
                  <a:solidFill>
                    <a:srgbClr val="000000"/>
                  </a:solidFill>
                </a:ln>
                <a:latin typeface="BNPP Sans Extra Bold" pitchFamily="50" charset="0"/>
              </a:rPr>
              <a:t>.</a:t>
            </a:r>
            <a:endParaRPr lang="fr-FR" sz="2000" dirty="0" smtClean="0">
              <a:ln>
                <a:solidFill>
                  <a:srgbClr val="000000"/>
                </a:solidFill>
              </a:ln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32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Notions d'architecture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30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46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267744" y="1779662"/>
            <a:ext cx="5760640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600" dirty="0" smtClean="0">
                <a:ln>
                  <a:solidFill>
                    <a:srgbClr val="000000"/>
                  </a:solidFill>
                </a:ln>
                <a:solidFill>
                  <a:schemeClr val="bg2"/>
                </a:solidFill>
                <a:latin typeface="BNPP Sans Extra Bold" pitchFamily="50" charset="0"/>
              </a:rPr>
              <a:t>ENDPOINT INFO</a:t>
            </a:r>
          </a:p>
        </p:txBody>
      </p:sp>
    </p:spTree>
    <p:extLst>
      <p:ext uri="{BB962C8B-B14F-4D97-AF65-F5344CB8AC3E}">
        <p14:creationId xmlns:p14="http://schemas.microsoft.com/office/powerpoint/2010/main" val="160399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Endpoint Info (1/3)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31</a:t>
            </a:fld>
            <a:endParaRPr lang="fr-FR" noProof="0" dirty="0"/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323528" y="843558"/>
            <a:ext cx="8352928" cy="3672408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24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9B170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66813" marR="0" indent="-1762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>
                <a:latin typeface="BNPP Sans Extra Bold" pitchFamily="50" charset="0"/>
              </a:rPr>
              <a:t> Infos statiques : les propriétés </a:t>
            </a:r>
            <a:r>
              <a:rPr lang="fr-FR" sz="2400" dirty="0" smtClean="0">
                <a:latin typeface="BNPP Sans Extra Bold" pitchFamily="50" charset="0"/>
              </a:rPr>
              <a:t>d’environnement </a:t>
            </a:r>
            <a:r>
              <a:rPr lang="fr-FR" sz="2400" dirty="0">
                <a:latin typeface="BNPP Sans Extra Bold" pitchFamily="50" charset="0"/>
              </a:rPr>
              <a:t>sont </a:t>
            </a:r>
            <a:r>
              <a:rPr lang="fr-FR" sz="2400" dirty="0" smtClean="0">
                <a:latin typeface="BNPP Sans Extra Bold" pitchFamily="50" charset="0"/>
              </a:rPr>
              <a:t>affichées</a:t>
            </a: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NPP Sans Extra Bold" pitchFamily="50" charset="0"/>
              </a:rPr>
              <a:t>Git </a:t>
            </a:r>
            <a:r>
              <a:rPr lang="fr-FR" sz="2400" dirty="0">
                <a:latin typeface="BNPP Sans Extra Bold" pitchFamily="50" charset="0"/>
              </a:rPr>
              <a:t>infos : Publier </a:t>
            </a:r>
            <a:r>
              <a:rPr lang="fr-FR" sz="2400" dirty="0" smtClean="0">
                <a:latin typeface="BNPP Sans Extra Bold" pitchFamily="50" charset="0"/>
              </a:rPr>
              <a:t>l’état </a:t>
            </a:r>
            <a:r>
              <a:rPr lang="fr-FR" sz="2400" dirty="0">
                <a:latin typeface="BNPP Sans Extra Bold" pitchFamily="50" charset="0"/>
              </a:rPr>
              <a:t>du repo git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31640" y="1779662"/>
            <a:ext cx="5256584" cy="900100"/>
          </a:xfrm>
          <a:prstGeom prst="rect">
            <a:avLst/>
          </a:prstGeom>
          <a:solidFill>
            <a:schemeClr val="tx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b="1" dirty="0" err="1">
                <a:solidFill>
                  <a:srgbClr val="000080"/>
                </a:solidFill>
              </a:rPr>
              <a:t>info.app.encoding</a:t>
            </a:r>
            <a:r>
              <a:rPr lang="fr-FR" sz="1400" dirty="0"/>
              <a:t>=</a:t>
            </a:r>
            <a:r>
              <a:rPr lang="fr-FR" sz="1400" b="1" dirty="0">
                <a:solidFill>
                  <a:srgbClr val="008000"/>
                </a:solidFill>
              </a:rPr>
              <a:t>@</a:t>
            </a:r>
            <a:r>
              <a:rPr lang="fr-FR" sz="1400" b="1" dirty="0" err="1">
                <a:solidFill>
                  <a:srgbClr val="008000"/>
                </a:solidFill>
              </a:rPr>
              <a:t>project.build.sourceEncoding</a:t>
            </a:r>
            <a:r>
              <a:rPr lang="fr-FR" sz="1400" b="1" dirty="0">
                <a:solidFill>
                  <a:srgbClr val="008000"/>
                </a:solidFill>
              </a:rPr>
              <a:t>@</a:t>
            </a:r>
            <a:br>
              <a:rPr lang="fr-FR" sz="1400" b="1" dirty="0">
                <a:solidFill>
                  <a:srgbClr val="008000"/>
                </a:solidFill>
              </a:rPr>
            </a:br>
            <a:r>
              <a:rPr lang="fr-FR" sz="1400" b="1" dirty="0" err="1">
                <a:solidFill>
                  <a:srgbClr val="000080"/>
                </a:solidFill>
              </a:rPr>
              <a:t>info.app.java.source</a:t>
            </a:r>
            <a:r>
              <a:rPr lang="fr-FR" sz="1400" dirty="0"/>
              <a:t>=</a:t>
            </a:r>
            <a:r>
              <a:rPr lang="fr-FR" sz="1400" b="1" dirty="0">
                <a:solidFill>
                  <a:srgbClr val="008000"/>
                </a:solidFill>
              </a:rPr>
              <a:t>@</a:t>
            </a:r>
            <a:r>
              <a:rPr lang="fr-FR" sz="1400" b="1" dirty="0" err="1">
                <a:solidFill>
                  <a:srgbClr val="008000"/>
                </a:solidFill>
              </a:rPr>
              <a:t>java.version</a:t>
            </a:r>
            <a:r>
              <a:rPr lang="fr-FR" sz="1400" b="1" dirty="0">
                <a:solidFill>
                  <a:srgbClr val="008000"/>
                </a:solidFill>
              </a:rPr>
              <a:t>@</a:t>
            </a:r>
            <a:br>
              <a:rPr lang="fr-FR" sz="1400" b="1" dirty="0">
                <a:solidFill>
                  <a:srgbClr val="008000"/>
                </a:solidFill>
              </a:rPr>
            </a:br>
            <a:r>
              <a:rPr lang="fr-FR" sz="1400" b="1" dirty="0" err="1">
                <a:solidFill>
                  <a:srgbClr val="000080"/>
                </a:solidFill>
              </a:rPr>
              <a:t>info.app.java.target</a:t>
            </a:r>
            <a:r>
              <a:rPr lang="fr-FR" sz="1400" dirty="0"/>
              <a:t>=</a:t>
            </a:r>
            <a:r>
              <a:rPr lang="fr-FR" sz="1400" b="1" dirty="0">
                <a:solidFill>
                  <a:srgbClr val="008000"/>
                </a:solidFill>
              </a:rPr>
              <a:t>@</a:t>
            </a:r>
            <a:r>
              <a:rPr lang="fr-FR" sz="1400" b="1" dirty="0" err="1">
                <a:solidFill>
                  <a:srgbClr val="008000"/>
                </a:solidFill>
              </a:rPr>
              <a:t>java.version</a:t>
            </a:r>
            <a:r>
              <a:rPr lang="fr-FR" sz="1400" b="1" dirty="0">
                <a:solidFill>
                  <a:srgbClr val="008000"/>
                </a:solidFill>
              </a:rPr>
              <a:t>@</a:t>
            </a:r>
            <a:endParaRPr lang="fr-FR" sz="1400" b="1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31640" y="3219822"/>
            <a:ext cx="4752528" cy="1152128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dirty="0"/>
              <a:t>&lt;</a:t>
            </a:r>
            <a:r>
              <a:rPr lang="fr-FR" sz="1400" b="1" dirty="0"/>
              <a:t>plugin</a:t>
            </a:r>
            <a:r>
              <a:rPr lang="fr-FR" sz="1400" dirty="0"/>
              <a:t>&gt;</a:t>
            </a:r>
            <a:br>
              <a:rPr lang="fr-FR" sz="1400" dirty="0"/>
            </a:br>
            <a:r>
              <a:rPr lang="fr-FR" sz="1400" dirty="0"/>
              <a:t>    &lt;</a:t>
            </a:r>
            <a:r>
              <a:rPr lang="fr-FR" sz="1400" b="1" dirty="0" err="1"/>
              <a:t>groupId</a:t>
            </a:r>
            <a:r>
              <a:rPr lang="fr-FR" sz="1400" dirty="0"/>
              <a:t>&gt;pl.project13.maven&lt;/</a:t>
            </a:r>
            <a:r>
              <a:rPr lang="fr-FR" sz="1400" b="1" dirty="0" err="1"/>
              <a:t>groupId</a:t>
            </a:r>
            <a:r>
              <a:rPr lang="fr-FR" sz="1400" dirty="0"/>
              <a:t>&gt;</a:t>
            </a:r>
            <a:br>
              <a:rPr lang="fr-FR" sz="1400" dirty="0"/>
            </a:br>
            <a:r>
              <a:rPr lang="fr-FR" sz="1400" dirty="0"/>
              <a:t>    &lt;</a:t>
            </a:r>
            <a:r>
              <a:rPr lang="fr-FR" sz="1400" b="1" dirty="0" err="1"/>
              <a:t>artifactId</a:t>
            </a:r>
            <a:r>
              <a:rPr lang="fr-FR" sz="1400" dirty="0"/>
              <a:t>&gt;git-commit-id-plugin&lt;/</a:t>
            </a:r>
            <a:r>
              <a:rPr lang="fr-FR" sz="1400" b="1" dirty="0" err="1"/>
              <a:t>artifactId</a:t>
            </a:r>
            <a:r>
              <a:rPr lang="fr-FR" sz="1400" dirty="0"/>
              <a:t>&gt;</a:t>
            </a:r>
            <a:br>
              <a:rPr lang="fr-FR" sz="1400" dirty="0"/>
            </a:br>
            <a:r>
              <a:rPr lang="fr-FR" sz="1400" dirty="0"/>
              <a:t>&lt;/</a:t>
            </a:r>
            <a:r>
              <a:rPr lang="fr-FR" sz="1400" b="1" dirty="0"/>
              <a:t>plugin</a:t>
            </a:r>
            <a:r>
              <a:rPr lang="fr-FR" sz="1400" dirty="0"/>
              <a:t>&gt;</a:t>
            </a:r>
            <a:endParaRPr lang="fr-F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2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Endpoint Info </a:t>
            </a:r>
            <a:r>
              <a:rPr lang="fr-FR" dirty="0" smtClean="0"/>
              <a:t>(2/3)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32</a:t>
            </a:fld>
            <a:endParaRPr lang="fr-FR" noProof="0" dirty="0"/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323528" y="843558"/>
            <a:ext cx="8352928" cy="3672408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24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9B170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66813" marR="0" indent="-1762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0">
              <a:buClrTx/>
              <a:buNone/>
            </a:pPr>
            <a:r>
              <a:rPr lang="fr-FR" sz="2400" dirty="0">
                <a:latin typeface="BNPP Sans Extra Bold" pitchFamily="50" charset="0"/>
              </a:rPr>
              <a:t> </a:t>
            </a:r>
            <a:r>
              <a:rPr lang="fr-FR" sz="2400" dirty="0" err="1">
                <a:latin typeface="BNPP Sans Extra Bold" pitchFamily="50" charset="0"/>
              </a:rPr>
              <a:t>Build</a:t>
            </a:r>
            <a:r>
              <a:rPr lang="fr-FR" sz="2400" dirty="0">
                <a:latin typeface="BNPP Sans Extra Bold" pitchFamily="50" charset="0"/>
              </a:rPr>
              <a:t> Infos : Publier les infos du </a:t>
            </a:r>
            <a:r>
              <a:rPr lang="fr-FR" sz="2400" dirty="0" err="1">
                <a:latin typeface="BNPP Sans Extra Bold" pitchFamily="50" charset="0"/>
              </a:rPr>
              <a:t>build</a:t>
            </a:r>
            <a:r>
              <a:rPr lang="fr-FR" sz="2400" dirty="0">
                <a:latin typeface="BNPP Sans Extra Bold" pitchFamily="50" charset="0"/>
              </a:rPr>
              <a:t> 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5656" y="1563638"/>
            <a:ext cx="5544616" cy="273630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dirty="0"/>
              <a:t>&lt;</a:t>
            </a:r>
            <a:r>
              <a:rPr lang="fr-FR" sz="1400" b="1" dirty="0"/>
              <a:t>plugin</a:t>
            </a:r>
            <a:r>
              <a:rPr lang="fr-FR" sz="1400" dirty="0"/>
              <a:t>&gt;</a:t>
            </a:r>
            <a:br>
              <a:rPr lang="fr-FR" sz="1400" dirty="0"/>
            </a:br>
            <a:r>
              <a:rPr lang="fr-FR" sz="1400" dirty="0"/>
              <a:t>    &lt;</a:t>
            </a:r>
            <a:r>
              <a:rPr lang="fr-FR" sz="1400" b="1" dirty="0" err="1"/>
              <a:t>groupId</a:t>
            </a:r>
            <a:r>
              <a:rPr lang="fr-FR" sz="1400" dirty="0"/>
              <a:t>&gt;</a:t>
            </a:r>
            <a:r>
              <a:rPr lang="fr-FR" sz="1400" dirty="0" err="1"/>
              <a:t>org.springframework.boot</a:t>
            </a:r>
            <a:r>
              <a:rPr lang="fr-FR" sz="1400" dirty="0"/>
              <a:t>&lt;/</a:t>
            </a:r>
            <a:r>
              <a:rPr lang="fr-FR" sz="1400" b="1" dirty="0" err="1"/>
              <a:t>groupId</a:t>
            </a:r>
            <a:r>
              <a:rPr lang="fr-FR" sz="1400" dirty="0"/>
              <a:t>&gt;</a:t>
            </a:r>
            <a:br>
              <a:rPr lang="fr-FR" sz="1400" dirty="0"/>
            </a:br>
            <a:r>
              <a:rPr lang="fr-FR" sz="1400" dirty="0"/>
              <a:t>    &lt;</a:t>
            </a:r>
            <a:r>
              <a:rPr lang="fr-FR" sz="1400" b="1" dirty="0" err="1"/>
              <a:t>artifactId</a:t>
            </a:r>
            <a:r>
              <a:rPr lang="fr-FR" sz="1400" dirty="0"/>
              <a:t>&gt;</a:t>
            </a:r>
            <a:r>
              <a:rPr lang="fr-FR" sz="1400" dirty="0" err="1"/>
              <a:t>spring</a:t>
            </a:r>
            <a:r>
              <a:rPr lang="fr-FR" sz="1400" dirty="0"/>
              <a:t>-boot-</a:t>
            </a:r>
            <a:r>
              <a:rPr lang="fr-FR" sz="1400" dirty="0" err="1"/>
              <a:t>maven</a:t>
            </a:r>
            <a:r>
              <a:rPr lang="fr-FR" sz="1400" dirty="0"/>
              <a:t>-plugin&lt;/</a:t>
            </a:r>
            <a:r>
              <a:rPr lang="fr-FR" sz="1400" b="1" dirty="0" err="1"/>
              <a:t>artifactId</a:t>
            </a:r>
            <a:r>
              <a:rPr lang="fr-FR" sz="1400" dirty="0"/>
              <a:t>&gt;</a:t>
            </a:r>
            <a:br>
              <a:rPr lang="fr-FR" sz="1400" dirty="0"/>
            </a:br>
            <a:r>
              <a:rPr lang="fr-FR" sz="1400" dirty="0"/>
              <a:t>    &lt;</a:t>
            </a:r>
            <a:r>
              <a:rPr lang="fr-FR" sz="1400" b="1" dirty="0" err="1"/>
              <a:t>executions</a:t>
            </a:r>
            <a:r>
              <a:rPr lang="fr-FR" sz="1400" dirty="0"/>
              <a:t>&gt;</a:t>
            </a:r>
            <a:br>
              <a:rPr lang="fr-FR" sz="1400" dirty="0"/>
            </a:br>
            <a:r>
              <a:rPr lang="fr-FR" sz="1400" dirty="0"/>
              <a:t>        &lt;</a:t>
            </a:r>
            <a:r>
              <a:rPr lang="fr-FR" sz="1400" b="1" dirty="0" err="1"/>
              <a:t>execution</a:t>
            </a:r>
            <a:r>
              <a:rPr lang="fr-FR" sz="1400" dirty="0"/>
              <a:t>&gt;</a:t>
            </a:r>
            <a:br>
              <a:rPr lang="fr-FR" sz="1400" dirty="0"/>
            </a:br>
            <a:r>
              <a:rPr lang="fr-FR" sz="1400" dirty="0"/>
              <a:t>            &lt;</a:t>
            </a:r>
            <a:r>
              <a:rPr lang="fr-FR" sz="1400" b="1" dirty="0"/>
              <a:t>goals</a:t>
            </a:r>
            <a:r>
              <a:rPr lang="fr-FR" sz="1400" dirty="0"/>
              <a:t>&gt;</a:t>
            </a:r>
            <a:br>
              <a:rPr lang="fr-FR" sz="1400" dirty="0"/>
            </a:br>
            <a:r>
              <a:rPr lang="fr-FR" sz="1400" dirty="0"/>
              <a:t>                &lt;</a:t>
            </a:r>
            <a:r>
              <a:rPr lang="fr-FR" sz="1400" b="1" dirty="0"/>
              <a:t>goal</a:t>
            </a:r>
            <a:r>
              <a:rPr lang="fr-FR" sz="1400" dirty="0"/>
              <a:t>&gt;</a:t>
            </a:r>
            <a:r>
              <a:rPr lang="fr-FR" sz="1400" dirty="0" err="1"/>
              <a:t>build</a:t>
            </a:r>
            <a:r>
              <a:rPr lang="fr-FR" sz="1400" dirty="0"/>
              <a:t>-info&lt;/</a:t>
            </a:r>
            <a:r>
              <a:rPr lang="fr-FR" sz="1400" b="1" dirty="0"/>
              <a:t>goal</a:t>
            </a:r>
            <a:r>
              <a:rPr lang="fr-FR" sz="1400" dirty="0"/>
              <a:t>&gt;</a:t>
            </a:r>
            <a:br>
              <a:rPr lang="fr-FR" sz="1400" dirty="0"/>
            </a:br>
            <a:r>
              <a:rPr lang="fr-FR" sz="1400" dirty="0"/>
              <a:t>            &lt;/</a:t>
            </a:r>
            <a:r>
              <a:rPr lang="fr-FR" sz="1400" b="1" dirty="0"/>
              <a:t>goals</a:t>
            </a:r>
            <a:r>
              <a:rPr lang="fr-FR" sz="1400" dirty="0"/>
              <a:t>&gt;</a:t>
            </a:r>
            <a:br>
              <a:rPr lang="fr-FR" sz="1400" dirty="0"/>
            </a:br>
            <a:r>
              <a:rPr lang="fr-FR" sz="1400" dirty="0"/>
              <a:t>        &lt;/</a:t>
            </a:r>
            <a:r>
              <a:rPr lang="fr-FR" sz="1400" b="1" dirty="0" err="1"/>
              <a:t>execution</a:t>
            </a:r>
            <a:r>
              <a:rPr lang="fr-FR" sz="1400" dirty="0"/>
              <a:t>&gt;</a:t>
            </a:r>
            <a:br>
              <a:rPr lang="fr-FR" sz="1400" dirty="0"/>
            </a:br>
            <a:r>
              <a:rPr lang="fr-FR" sz="1400" dirty="0"/>
              <a:t>    &lt;/</a:t>
            </a:r>
            <a:r>
              <a:rPr lang="fr-FR" sz="1400" b="1" dirty="0" err="1"/>
              <a:t>executions</a:t>
            </a:r>
            <a:r>
              <a:rPr lang="fr-FR" sz="1400" dirty="0"/>
              <a:t>&gt;</a:t>
            </a:r>
            <a:br>
              <a:rPr lang="fr-FR" sz="1400" dirty="0"/>
            </a:br>
            <a:r>
              <a:rPr lang="fr-FR" sz="1400" dirty="0"/>
              <a:t>&lt;/</a:t>
            </a:r>
            <a:r>
              <a:rPr lang="fr-FR" sz="1400" b="1" dirty="0"/>
              <a:t>plugin</a:t>
            </a:r>
            <a:r>
              <a:rPr lang="fr-FR" sz="1400" dirty="0"/>
              <a:t>&gt;</a:t>
            </a:r>
            <a:endParaRPr lang="fr-F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49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Endpoint Info </a:t>
            </a:r>
            <a:r>
              <a:rPr lang="fr-FR" dirty="0" smtClean="0"/>
              <a:t>(3/3)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33</a:t>
            </a:fld>
            <a:endParaRPr lang="fr-FR" noProof="0" dirty="0"/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323528" y="843558"/>
            <a:ext cx="8352928" cy="3672408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24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9B170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66813" marR="0" indent="-1762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0">
              <a:buClrTx/>
              <a:buNone/>
            </a:pPr>
            <a:r>
              <a:rPr lang="fr-FR" sz="2400" dirty="0" smtClean="0">
                <a:latin typeface="BNPP Sans Extra Bold" pitchFamily="50" charset="0"/>
              </a:rPr>
              <a:t>Custom </a:t>
            </a:r>
            <a:r>
              <a:rPr lang="fr-FR" sz="2400" dirty="0">
                <a:latin typeface="BNPP Sans Extra Bold" pitchFamily="50" charset="0"/>
              </a:rPr>
              <a:t>infos : Personnaliser des infos en héritant de </a:t>
            </a:r>
            <a:r>
              <a:rPr lang="fr-FR" sz="2400" dirty="0" err="1">
                <a:latin typeface="BNPP Sans Extra Bold" pitchFamily="50" charset="0"/>
              </a:rPr>
              <a:t>InfoContributor</a:t>
            </a:r>
            <a:r>
              <a:rPr lang="fr-FR" sz="2400" dirty="0">
                <a:latin typeface="BNPP Sans Extra Bold" pitchFamily="50" charset="0"/>
              </a:rPr>
              <a:t> 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91680" y="1923678"/>
            <a:ext cx="5544616" cy="1152128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dirty="0" smtClean="0"/>
              <a:t>@Component</a:t>
            </a:r>
          </a:p>
          <a:p>
            <a:r>
              <a:rPr lang="fr-FR" sz="1400" dirty="0" smtClean="0"/>
              <a:t>public class </a:t>
            </a:r>
            <a:r>
              <a:rPr lang="fr-FR" sz="1400" dirty="0" err="1" smtClean="0"/>
              <a:t>CustomInfo</a:t>
            </a:r>
            <a:r>
              <a:rPr lang="fr-FR" sz="1400" dirty="0" smtClean="0"/>
              <a:t>  </a:t>
            </a:r>
            <a:r>
              <a:rPr lang="fr-FR" sz="1400" dirty="0" err="1" smtClean="0"/>
              <a:t>implements</a:t>
            </a:r>
            <a:r>
              <a:rPr lang="fr-FR" sz="1400" dirty="0" smtClean="0"/>
              <a:t> </a:t>
            </a:r>
            <a:r>
              <a:rPr lang="fr-FR" sz="1400" dirty="0" err="1" smtClean="0"/>
              <a:t>InfoContributor</a:t>
            </a:r>
            <a:r>
              <a:rPr lang="fr-FR" sz="1400" dirty="0" smtClean="0"/>
              <a:t> {</a:t>
            </a:r>
          </a:p>
          <a:p>
            <a:endParaRPr lang="fr-FR" sz="1400" dirty="0">
              <a:solidFill>
                <a:schemeClr val="tx1"/>
              </a:solidFill>
            </a:endParaRPr>
          </a:p>
          <a:p>
            <a:endParaRPr lang="fr-F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99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>
                <a:latin typeface="BNPP Sans Extra Bold" pitchFamily="50" charset="0"/>
              </a:rPr>
              <a:t>Exercice </a:t>
            </a:r>
            <a:r>
              <a:rPr lang="fr-FR" sz="3200" dirty="0" smtClean="0">
                <a:latin typeface="BNPP Sans Extra Bold" pitchFamily="50" charset="0"/>
              </a:rPr>
              <a:t>2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34</a:t>
            </a:fld>
            <a:endParaRPr lang="fr-FR" dirty="0"/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251520" y="699542"/>
            <a:ext cx="8460000" cy="1224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Afficher les infos git et </a:t>
            </a:r>
            <a:r>
              <a:rPr lang="fr-FR" sz="24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build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de 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l’application</a:t>
            </a:r>
            <a:endParaRPr lang="fr-FR" sz="24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60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Notions d'architecture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35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851920" y="123478"/>
            <a:ext cx="4680520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600" dirty="0" smtClean="0">
                <a:ln>
                  <a:solidFill>
                    <a:srgbClr val="000000"/>
                  </a:solidFill>
                </a:ln>
                <a:latin typeface="BNPP Sans Extra Bold" pitchFamily="50" charset="0"/>
              </a:rPr>
              <a:t>ENDPOINT HEALTH</a:t>
            </a:r>
          </a:p>
        </p:txBody>
      </p:sp>
    </p:spTree>
    <p:extLst>
      <p:ext uri="{BB962C8B-B14F-4D97-AF65-F5344CB8AC3E}">
        <p14:creationId xmlns:p14="http://schemas.microsoft.com/office/powerpoint/2010/main" val="266406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Endpoint Health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36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7452320" y="2120652"/>
            <a:ext cx="288032" cy="432047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7452320" y="2552699"/>
            <a:ext cx="288032" cy="47083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7452320" y="2552699"/>
            <a:ext cx="288032" cy="420614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187624" y="3147814"/>
            <a:ext cx="3055912" cy="1298026"/>
          </a:xfrm>
          <a:prstGeom prst="wedgeRectCallout">
            <a:avLst>
              <a:gd name="adj1" fmla="val 82680"/>
              <a:gd name="adj2" fmla="val -74039"/>
            </a:avLst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Informations sur la Base de données, sur l’ espace </a:t>
            </a:r>
            <a:r>
              <a:rPr lang="fr-FR" sz="1400" dirty="0" smtClean="0">
                <a:solidFill>
                  <a:schemeClr val="bg1"/>
                </a:solidFill>
              </a:rPr>
              <a:t>disque, etc.</a:t>
            </a:r>
            <a:endParaRPr lang="fr-FR" sz="1400" dirty="0" smtClean="0">
              <a:solidFill>
                <a:schemeClr val="bg1"/>
              </a:solidFill>
            </a:endParaRPr>
          </a:p>
        </p:txBody>
      </p:sp>
      <p:sp>
        <p:nvSpPr>
          <p:cNvPr id="14" name="Espace réservé du contenu 1"/>
          <p:cNvSpPr txBox="1">
            <a:spLocks/>
          </p:cNvSpPr>
          <p:nvPr/>
        </p:nvSpPr>
        <p:spPr>
          <a:xfrm>
            <a:off x="323528" y="843558"/>
            <a:ext cx="7776864" cy="3600400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24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9B170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66813" marR="0" indent="-1762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NPP Sans Extra Bold" pitchFamily="50" charset="0"/>
              </a:rPr>
              <a:t> Par défaut le statut de la </a:t>
            </a:r>
            <a:r>
              <a:rPr lang="fr-FR" sz="2400" dirty="0" err="1" smtClean="0">
                <a:latin typeface="BNPP Sans Extra Bold" pitchFamily="50" charset="0"/>
              </a:rPr>
              <a:t>webapp</a:t>
            </a:r>
            <a:r>
              <a:rPr lang="fr-FR" sz="2400" dirty="0" smtClean="0">
                <a:latin typeface="BNPP Sans Extra Bold" pitchFamily="50" charset="0"/>
              </a:rPr>
              <a:t> : 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UP</a:t>
            </a:r>
            <a:r>
              <a:rPr lang="fr-FR" sz="2400" dirty="0" smtClean="0">
                <a:latin typeface="BNPP Sans Extra Bold" pitchFamily="50" charset="0"/>
              </a:rPr>
              <a:t> ou </a:t>
            </a:r>
            <a:r>
              <a:rPr lang="fr-FR" sz="2400" dirty="0" smtClean="0">
                <a:solidFill>
                  <a:srgbClr val="FF0000"/>
                </a:solidFill>
                <a:latin typeface="BNPP Sans Extra Bold" pitchFamily="50" charset="0"/>
              </a:rPr>
              <a:t>DOWN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NPP Sans Extra Bold" pitchFamily="50" charset="0"/>
              </a:rPr>
              <a:t>Pour </a:t>
            </a:r>
            <a:r>
              <a:rPr lang="fr-FR" sz="2400" dirty="0">
                <a:latin typeface="BNPP Sans Extra Bold" pitchFamily="50" charset="0"/>
              </a:rPr>
              <a:t>plus de </a:t>
            </a:r>
            <a:r>
              <a:rPr lang="fr-FR" sz="2400" dirty="0" smtClean="0">
                <a:latin typeface="BNPP Sans Extra Bold" pitchFamily="50" charset="0"/>
              </a:rPr>
              <a:t>détails </a:t>
            </a: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47865" y="2427734"/>
            <a:ext cx="3888432" cy="432048"/>
          </a:xfrm>
          <a:prstGeom prst="rect">
            <a:avLst/>
          </a:prstGeom>
          <a:solidFill>
            <a:schemeClr val="tx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b="1" dirty="0">
                <a:solidFill>
                  <a:srgbClr val="000000"/>
                </a:solidFill>
              </a:rPr>
              <a:t>management.endpoint.health.show-details</a:t>
            </a:r>
            <a:endParaRPr lang="fr-FR" sz="1400" b="1" dirty="0" smtClean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812360" y="2427734"/>
            <a:ext cx="864096" cy="349972"/>
          </a:xfrm>
          <a:prstGeom prst="rect">
            <a:avLst/>
          </a:prstGeom>
          <a:solidFill>
            <a:schemeClr val="tx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b="1" dirty="0" smtClean="0">
                <a:solidFill>
                  <a:schemeClr val="bg2"/>
                </a:solidFill>
              </a:rPr>
              <a:t>always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812360" y="1935643"/>
            <a:ext cx="864096" cy="370017"/>
          </a:xfrm>
          <a:prstGeom prst="rect">
            <a:avLst/>
          </a:prstGeom>
          <a:solidFill>
            <a:schemeClr val="tx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never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92280" y="2973313"/>
            <a:ext cx="1728192" cy="357295"/>
          </a:xfrm>
          <a:prstGeom prst="rect">
            <a:avLst/>
          </a:prstGeom>
          <a:solidFill>
            <a:schemeClr val="tx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b="1" dirty="0">
                <a:solidFill>
                  <a:srgbClr val="FFC000"/>
                </a:solidFill>
              </a:rPr>
              <a:t>w</a:t>
            </a:r>
            <a:r>
              <a:rPr lang="fr-FR" sz="1400" b="1" dirty="0" smtClean="0">
                <a:solidFill>
                  <a:srgbClr val="FFC000"/>
                </a:solidFill>
              </a:rPr>
              <a:t>hen-authorized</a:t>
            </a:r>
          </a:p>
        </p:txBody>
      </p:sp>
    </p:spTree>
    <p:extLst>
      <p:ext uri="{BB962C8B-B14F-4D97-AF65-F5344CB8AC3E}">
        <p14:creationId xmlns:p14="http://schemas.microsoft.com/office/powerpoint/2010/main" val="136124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Endpoint Health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37</a:t>
            </a:fld>
            <a:endParaRPr lang="fr-FR" noProof="0" dirty="0"/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323528" y="699542"/>
            <a:ext cx="8352928" cy="3672408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24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9B170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66813" marR="0" indent="-1762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0">
              <a:buClrTx/>
              <a:buNone/>
            </a:pPr>
            <a:r>
              <a:rPr lang="fr-FR" sz="2400" dirty="0">
                <a:latin typeface="BNPP Sans Extra Bold" pitchFamily="50" charset="0"/>
              </a:rPr>
              <a:t>Et si </a:t>
            </a:r>
            <a:r>
              <a:rPr lang="fr-FR" sz="2400" dirty="0" smtClean="0">
                <a:latin typeface="BNPP Sans Extra Bold" pitchFamily="50" charset="0"/>
              </a:rPr>
              <a:t>j’ai </a:t>
            </a:r>
            <a:r>
              <a:rPr lang="fr-FR" sz="2400" dirty="0">
                <a:latin typeface="BNPP Sans Extra Bold" pitchFamily="50" charset="0"/>
              </a:rPr>
              <a:t>besoin de vérifier une table </a:t>
            </a:r>
            <a:r>
              <a:rPr lang="fr-FR" sz="2400" dirty="0" smtClean="0">
                <a:latin typeface="BNPP Sans Extra Bold" pitchFamily="50" charset="0"/>
              </a:rPr>
              <a:t>particulière, </a:t>
            </a:r>
            <a:r>
              <a:rPr lang="fr-FR" sz="2400" dirty="0">
                <a:latin typeface="BNPP Sans Extra Bold" pitchFamily="50" charset="0"/>
              </a:rPr>
              <a:t>une file de messages en </a:t>
            </a:r>
            <a:r>
              <a:rPr lang="fr-FR" sz="2400" dirty="0" smtClean="0">
                <a:latin typeface="BNPP Sans Extra Bold" pitchFamily="50" charset="0"/>
              </a:rPr>
              <a:t>particulier, </a:t>
            </a:r>
            <a:r>
              <a:rPr lang="fr-FR" sz="2400" dirty="0">
                <a:latin typeface="BNPP Sans Extra Bold" pitchFamily="50" charset="0"/>
              </a:rPr>
              <a:t>un service important pour mon application :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7473" y="1957586"/>
            <a:ext cx="5832648" cy="2520280"/>
          </a:xfrm>
          <a:prstGeom prst="rect">
            <a:avLst/>
          </a:prstGeom>
          <a:solidFill>
            <a:schemeClr val="tx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200" b="1" dirty="0">
                <a:solidFill>
                  <a:srgbClr val="000000"/>
                </a:solidFill>
              </a:rPr>
              <a:t>@Component</a:t>
            </a:r>
          </a:p>
          <a:p>
            <a:r>
              <a:rPr lang="fr-FR" sz="1200" b="1" dirty="0">
                <a:solidFill>
                  <a:srgbClr val="000000"/>
                </a:solidFill>
              </a:rPr>
              <a:t>public class </a:t>
            </a:r>
            <a:r>
              <a:rPr lang="fr-FR" sz="1200" b="1" dirty="0" err="1">
                <a:solidFill>
                  <a:srgbClr val="000000"/>
                </a:solidFill>
              </a:rPr>
              <a:t>MyHealthIndicator</a:t>
            </a:r>
            <a:r>
              <a:rPr lang="fr-FR" sz="1200" b="1" dirty="0">
                <a:solidFill>
                  <a:srgbClr val="000000"/>
                </a:solidFill>
              </a:rPr>
              <a:t> </a:t>
            </a:r>
            <a:r>
              <a:rPr lang="fr-FR" sz="1200" b="1" dirty="0" err="1">
                <a:solidFill>
                  <a:srgbClr val="000000"/>
                </a:solidFill>
              </a:rPr>
              <a:t>implements</a:t>
            </a:r>
            <a:r>
              <a:rPr lang="fr-FR" sz="1200" b="1" dirty="0">
                <a:solidFill>
                  <a:srgbClr val="000000"/>
                </a:solidFill>
              </a:rPr>
              <a:t> </a:t>
            </a:r>
            <a:r>
              <a:rPr lang="fr-FR" sz="1200" b="1" dirty="0" err="1">
                <a:solidFill>
                  <a:srgbClr val="000000"/>
                </a:solidFill>
              </a:rPr>
              <a:t>HealthIndicator</a:t>
            </a:r>
            <a:r>
              <a:rPr lang="fr-FR" sz="1200" b="1" dirty="0">
                <a:solidFill>
                  <a:srgbClr val="000000"/>
                </a:solidFill>
              </a:rPr>
              <a:t> {</a:t>
            </a:r>
          </a:p>
          <a:p>
            <a:endParaRPr lang="fr-FR" sz="1200" b="1" dirty="0">
              <a:solidFill>
                <a:srgbClr val="000000"/>
              </a:solidFill>
            </a:endParaRPr>
          </a:p>
          <a:p>
            <a:r>
              <a:rPr lang="fr-FR" sz="1200" b="1" dirty="0">
                <a:solidFill>
                  <a:srgbClr val="000000"/>
                </a:solidFill>
              </a:rPr>
              <a:t>    @</a:t>
            </a:r>
            <a:r>
              <a:rPr lang="fr-FR" sz="1200" b="1" dirty="0" err="1">
                <a:solidFill>
                  <a:srgbClr val="000000"/>
                </a:solidFill>
              </a:rPr>
              <a:t>Override</a:t>
            </a:r>
            <a:endParaRPr lang="fr-FR" sz="1200" b="1" dirty="0">
              <a:solidFill>
                <a:srgbClr val="000000"/>
              </a:solidFill>
            </a:endParaRPr>
          </a:p>
          <a:p>
            <a:r>
              <a:rPr lang="fr-FR" sz="1200" b="1" dirty="0">
                <a:solidFill>
                  <a:srgbClr val="000000"/>
                </a:solidFill>
              </a:rPr>
              <a:t>    public </a:t>
            </a:r>
            <a:r>
              <a:rPr lang="fr-FR" sz="1200" b="1" dirty="0" err="1">
                <a:solidFill>
                  <a:srgbClr val="000000"/>
                </a:solidFill>
              </a:rPr>
              <a:t>Health</a:t>
            </a:r>
            <a:r>
              <a:rPr lang="fr-FR" sz="1200" b="1" dirty="0">
                <a:solidFill>
                  <a:srgbClr val="000000"/>
                </a:solidFill>
              </a:rPr>
              <a:t> </a:t>
            </a:r>
            <a:r>
              <a:rPr lang="fr-FR" sz="1200" b="1" dirty="0" err="1">
                <a:solidFill>
                  <a:srgbClr val="000000"/>
                </a:solidFill>
              </a:rPr>
              <a:t>health</a:t>
            </a:r>
            <a:r>
              <a:rPr lang="fr-FR" sz="1200" b="1" dirty="0">
                <a:solidFill>
                  <a:srgbClr val="000000"/>
                </a:solidFill>
              </a:rPr>
              <a:t>() {</a:t>
            </a:r>
          </a:p>
          <a:p>
            <a:r>
              <a:rPr lang="fr-FR" sz="1200" b="1" dirty="0">
                <a:solidFill>
                  <a:srgbClr val="000000"/>
                </a:solidFill>
              </a:rPr>
              <a:t>        </a:t>
            </a:r>
            <a:r>
              <a:rPr lang="fr-FR" sz="1200" b="1" dirty="0" err="1">
                <a:solidFill>
                  <a:srgbClr val="000000"/>
                </a:solidFill>
              </a:rPr>
              <a:t>int</a:t>
            </a:r>
            <a:r>
              <a:rPr lang="fr-FR" sz="1200" b="1" dirty="0">
                <a:solidFill>
                  <a:srgbClr val="000000"/>
                </a:solidFill>
              </a:rPr>
              <a:t> </a:t>
            </a:r>
            <a:r>
              <a:rPr lang="fr-FR" sz="1200" b="1" dirty="0" err="1">
                <a:solidFill>
                  <a:srgbClr val="000000"/>
                </a:solidFill>
              </a:rPr>
              <a:t>errorCode</a:t>
            </a:r>
            <a:r>
              <a:rPr lang="fr-FR" sz="1200" b="1" dirty="0">
                <a:solidFill>
                  <a:srgbClr val="000000"/>
                </a:solidFill>
              </a:rPr>
              <a:t> = check(); // </a:t>
            </a:r>
            <a:r>
              <a:rPr lang="fr-FR" sz="1200" b="1" dirty="0" err="1">
                <a:solidFill>
                  <a:srgbClr val="000000"/>
                </a:solidFill>
              </a:rPr>
              <a:t>perform</a:t>
            </a:r>
            <a:r>
              <a:rPr lang="fr-FR" sz="1200" b="1" dirty="0">
                <a:solidFill>
                  <a:srgbClr val="000000"/>
                </a:solidFill>
              </a:rPr>
              <a:t> </a:t>
            </a:r>
            <a:r>
              <a:rPr lang="fr-FR" sz="1200" b="1" dirty="0" err="1">
                <a:solidFill>
                  <a:srgbClr val="000000"/>
                </a:solidFill>
              </a:rPr>
              <a:t>some</a:t>
            </a:r>
            <a:r>
              <a:rPr lang="fr-FR" sz="1200" b="1" dirty="0">
                <a:solidFill>
                  <a:srgbClr val="000000"/>
                </a:solidFill>
              </a:rPr>
              <a:t> </a:t>
            </a:r>
            <a:r>
              <a:rPr lang="fr-FR" sz="1200" b="1" dirty="0" err="1">
                <a:solidFill>
                  <a:srgbClr val="000000"/>
                </a:solidFill>
              </a:rPr>
              <a:t>specific</a:t>
            </a:r>
            <a:r>
              <a:rPr lang="fr-FR" sz="1200" b="1" dirty="0">
                <a:solidFill>
                  <a:srgbClr val="000000"/>
                </a:solidFill>
              </a:rPr>
              <a:t> </a:t>
            </a:r>
            <a:r>
              <a:rPr lang="fr-FR" sz="1200" b="1" dirty="0" err="1">
                <a:solidFill>
                  <a:srgbClr val="000000"/>
                </a:solidFill>
              </a:rPr>
              <a:t>health</a:t>
            </a:r>
            <a:r>
              <a:rPr lang="fr-FR" sz="1200" b="1" dirty="0">
                <a:solidFill>
                  <a:srgbClr val="000000"/>
                </a:solidFill>
              </a:rPr>
              <a:t> check</a:t>
            </a:r>
          </a:p>
          <a:p>
            <a:r>
              <a:rPr lang="fr-FR" sz="1200" b="1" dirty="0">
                <a:solidFill>
                  <a:srgbClr val="000000"/>
                </a:solidFill>
              </a:rPr>
              <a:t>        if (</a:t>
            </a:r>
            <a:r>
              <a:rPr lang="fr-FR" sz="1200" b="1" dirty="0" err="1">
                <a:solidFill>
                  <a:srgbClr val="000000"/>
                </a:solidFill>
              </a:rPr>
              <a:t>errorCode</a:t>
            </a:r>
            <a:r>
              <a:rPr lang="fr-FR" sz="1200" b="1" dirty="0">
                <a:solidFill>
                  <a:srgbClr val="000000"/>
                </a:solidFill>
              </a:rPr>
              <a:t> != 0) {</a:t>
            </a:r>
          </a:p>
          <a:p>
            <a:r>
              <a:rPr lang="fr-FR" sz="1200" b="1" dirty="0">
                <a:solidFill>
                  <a:srgbClr val="000000"/>
                </a:solidFill>
              </a:rPr>
              <a:t>            return </a:t>
            </a:r>
            <a:r>
              <a:rPr lang="fr-FR" sz="1200" b="1" dirty="0" err="1">
                <a:solidFill>
                  <a:srgbClr val="000000"/>
                </a:solidFill>
              </a:rPr>
              <a:t>Health.down</a:t>
            </a:r>
            <a:r>
              <a:rPr lang="fr-FR" sz="1200" b="1" dirty="0">
                <a:solidFill>
                  <a:srgbClr val="000000"/>
                </a:solidFill>
              </a:rPr>
              <a:t>().</a:t>
            </a:r>
            <a:r>
              <a:rPr lang="fr-FR" sz="1200" b="1" dirty="0" err="1">
                <a:solidFill>
                  <a:srgbClr val="000000"/>
                </a:solidFill>
              </a:rPr>
              <a:t>withDetail</a:t>
            </a:r>
            <a:r>
              <a:rPr lang="fr-FR" sz="1200" b="1" dirty="0">
                <a:solidFill>
                  <a:srgbClr val="000000"/>
                </a:solidFill>
              </a:rPr>
              <a:t>("</a:t>
            </a:r>
            <a:r>
              <a:rPr lang="fr-FR" sz="1200" b="1" dirty="0" err="1">
                <a:solidFill>
                  <a:srgbClr val="000000"/>
                </a:solidFill>
              </a:rPr>
              <a:t>Error</a:t>
            </a:r>
            <a:r>
              <a:rPr lang="fr-FR" sz="1200" b="1" dirty="0">
                <a:solidFill>
                  <a:srgbClr val="000000"/>
                </a:solidFill>
              </a:rPr>
              <a:t> Code", </a:t>
            </a:r>
            <a:r>
              <a:rPr lang="fr-FR" sz="1200" b="1" dirty="0" err="1">
                <a:solidFill>
                  <a:srgbClr val="000000"/>
                </a:solidFill>
              </a:rPr>
              <a:t>errorCode</a:t>
            </a:r>
            <a:r>
              <a:rPr lang="fr-FR" sz="1200" b="1" dirty="0">
                <a:solidFill>
                  <a:srgbClr val="000000"/>
                </a:solidFill>
              </a:rPr>
              <a:t>).</a:t>
            </a:r>
            <a:r>
              <a:rPr lang="fr-FR" sz="1200" b="1" dirty="0" err="1">
                <a:solidFill>
                  <a:srgbClr val="000000"/>
                </a:solidFill>
              </a:rPr>
              <a:t>build</a:t>
            </a:r>
            <a:r>
              <a:rPr lang="fr-FR" sz="1200" b="1" dirty="0">
                <a:solidFill>
                  <a:srgbClr val="000000"/>
                </a:solidFill>
              </a:rPr>
              <a:t>();</a:t>
            </a:r>
          </a:p>
          <a:p>
            <a:r>
              <a:rPr lang="fr-FR" sz="1200" b="1" dirty="0">
                <a:solidFill>
                  <a:srgbClr val="000000"/>
                </a:solidFill>
              </a:rPr>
              <a:t>        }</a:t>
            </a:r>
          </a:p>
          <a:p>
            <a:r>
              <a:rPr lang="fr-FR" sz="1200" b="1" dirty="0">
                <a:solidFill>
                  <a:srgbClr val="000000"/>
                </a:solidFill>
              </a:rPr>
              <a:t>        return </a:t>
            </a:r>
            <a:r>
              <a:rPr lang="fr-FR" sz="1200" b="1" dirty="0" err="1">
                <a:solidFill>
                  <a:srgbClr val="000000"/>
                </a:solidFill>
              </a:rPr>
              <a:t>Health.up</a:t>
            </a:r>
            <a:r>
              <a:rPr lang="fr-FR" sz="1200" b="1" dirty="0">
                <a:solidFill>
                  <a:srgbClr val="000000"/>
                </a:solidFill>
              </a:rPr>
              <a:t>().</a:t>
            </a:r>
            <a:r>
              <a:rPr lang="fr-FR" sz="1200" b="1" dirty="0" err="1">
                <a:solidFill>
                  <a:srgbClr val="000000"/>
                </a:solidFill>
              </a:rPr>
              <a:t>build</a:t>
            </a:r>
            <a:r>
              <a:rPr lang="fr-FR" sz="1200" b="1" dirty="0">
                <a:solidFill>
                  <a:srgbClr val="000000"/>
                </a:solidFill>
              </a:rPr>
              <a:t>();</a:t>
            </a:r>
          </a:p>
          <a:p>
            <a:r>
              <a:rPr lang="fr-FR" sz="1200" b="1" dirty="0">
                <a:solidFill>
                  <a:srgbClr val="000000"/>
                </a:solidFill>
              </a:rPr>
              <a:t>    }</a:t>
            </a:r>
          </a:p>
          <a:p>
            <a:endParaRPr lang="fr-FR" sz="1200" b="1" dirty="0">
              <a:solidFill>
                <a:srgbClr val="000000"/>
              </a:solidFill>
            </a:endParaRPr>
          </a:p>
          <a:p>
            <a:r>
              <a:rPr lang="fr-FR" sz="1200" b="1" dirty="0">
                <a:solidFill>
                  <a:srgbClr val="000000"/>
                </a:solidFill>
              </a:rPr>
              <a:t>}</a:t>
            </a:r>
            <a:endParaRPr lang="fr-FR" sz="1200" b="1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9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>
                <a:latin typeface="BNPP Sans Extra Bold" pitchFamily="50" charset="0"/>
              </a:rPr>
              <a:t>Exercice </a:t>
            </a:r>
            <a:r>
              <a:rPr lang="fr-FR" sz="2800" dirty="0" smtClean="0">
                <a:latin typeface="BNPP Sans Extra Bold" pitchFamily="50" charset="0"/>
              </a:rPr>
              <a:t>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38</a:t>
            </a:fld>
            <a:endParaRPr lang="fr-FR" dirty="0"/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251520" y="843558"/>
            <a:ext cx="84600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Afficher les infos de santé</a:t>
            </a:r>
          </a:p>
          <a:p>
            <a:pPr marL="742950" indent="-742950">
              <a:buFont typeface="+mj-lt"/>
              <a:buAutoNum type="arabicPeriod"/>
            </a:pP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La table adhérent est essentielle à notre application, ajouter/compléter un </a:t>
            </a:r>
            <a:r>
              <a:rPr lang="fr-FR" sz="24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checker</a:t>
            </a:r>
            <a:endParaRPr lang="fr-FR" sz="24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67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Endpoint properties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139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5486797" y="1563638"/>
            <a:ext cx="3312368" cy="864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4000" dirty="0" smtClean="0">
                <a:solidFill>
                  <a:srgbClr val="000000"/>
                </a:solidFill>
                <a:latin typeface="BNPP Sans Extra Bold" pitchFamily="50" charset="0"/>
              </a:rPr>
              <a:t>Services</a:t>
            </a:r>
            <a:endParaRPr lang="fr-FR" sz="40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51520" y="1419622"/>
            <a:ext cx="3312368" cy="864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4000" dirty="0" smtClean="0">
                <a:solidFill>
                  <a:srgbClr val="000000"/>
                </a:solidFill>
                <a:latin typeface="BNPP Sans Extra Bold" pitchFamily="50" charset="0"/>
              </a:rPr>
              <a:t>API Rest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419872" y="2211710"/>
            <a:ext cx="3312368" cy="864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4000" dirty="0" smtClean="0">
                <a:solidFill>
                  <a:srgbClr val="000000"/>
                </a:solidFill>
                <a:latin typeface="BNPP Sans Extra Bold" pitchFamily="50" charset="0"/>
              </a:rPr>
              <a:t>Batchs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195736" y="3147814"/>
            <a:ext cx="6624736" cy="864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4000" dirty="0" smtClean="0">
                <a:solidFill>
                  <a:srgbClr val="000000"/>
                </a:solidFill>
                <a:latin typeface="BNPP Sans Extra Bold" pitchFamily="50" charset="0"/>
              </a:rPr>
              <a:t>Traitements au fil de </a:t>
            </a:r>
            <a:r>
              <a:rPr lang="fr-FR" sz="4000" dirty="0" smtClean="0">
                <a:solidFill>
                  <a:srgbClr val="000000"/>
                </a:solidFill>
                <a:latin typeface="BNPP Sans Extra Bold" pitchFamily="50" charset="0"/>
              </a:rPr>
              <a:t>l’eau </a:t>
            </a:r>
            <a:endParaRPr lang="fr-FR" sz="40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9" name="Espace réservé du contenu 1"/>
          <p:cNvSpPr>
            <a:spLocks noGrp="1"/>
          </p:cNvSpPr>
          <p:nvPr>
            <p:ph idx="1"/>
          </p:nvPr>
        </p:nvSpPr>
        <p:spPr>
          <a:xfrm>
            <a:off x="467544" y="411510"/>
            <a:ext cx="6120680" cy="4946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BNPP Sans Extra Bold" pitchFamily="50" charset="0"/>
              </a:rPr>
              <a:t>Dans une application </a:t>
            </a:r>
            <a:r>
              <a:rPr lang="fr-FR" sz="2400" dirty="0" smtClean="0">
                <a:latin typeface="BNPP Sans Extra Bold" pitchFamily="50" charset="0"/>
              </a:rPr>
              <a:t>donnée, </a:t>
            </a:r>
            <a:r>
              <a:rPr lang="fr-FR" sz="2400" dirty="0" smtClean="0">
                <a:latin typeface="BNPP Sans Extra Bold" pitchFamily="50" charset="0"/>
              </a:rPr>
              <a:t>nous avons :</a:t>
            </a:r>
            <a:endParaRPr lang="fr-FR" sz="2400" dirty="0">
              <a:latin typeface="BNPP Sans Extra Bold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4083918"/>
            <a:ext cx="6624736" cy="864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4000" dirty="0" smtClean="0">
                <a:solidFill>
                  <a:srgbClr val="000000"/>
                </a:solidFill>
                <a:latin typeface="BNPP Sans Extra Bold" pitchFamily="50" charset="0"/>
              </a:rPr>
              <a:t>Ecrans (IHM)</a:t>
            </a:r>
          </a:p>
        </p:txBody>
      </p:sp>
    </p:spTree>
    <p:extLst>
      <p:ext uri="{BB962C8B-B14F-4D97-AF65-F5344CB8AC3E}">
        <p14:creationId xmlns:p14="http://schemas.microsoft.com/office/powerpoint/2010/main" val="237972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Endpoint properties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Notions d'architecture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40</a:t>
            </a:fld>
            <a:endParaRPr lang="fr-FR" dirty="0"/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24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9B170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66813" marR="0" indent="-1762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 smtClean="0"/>
          </a:p>
          <a:p>
            <a:endParaRPr lang="fr-FR" dirty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5496" y="987574"/>
            <a:ext cx="8352928" cy="1512168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24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9B170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66813" marR="0" indent="-1762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0">
              <a:buClrTx/>
              <a:buNone/>
            </a:pPr>
            <a:r>
              <a:rPr lang="fr-FR" sz="2400" dirty="0" smtClean="0">
                <a:latin typeface="BNPP Sans Extra Bold" pitchFamily="50" charset="0"/>
              </a:rPr>
              <a:t>/</a:t>
            </a:r>
            <a:r>
              <a:rPr lang="fr-FR" sz="2400" dirty="0" err="1" smtClean="0">
                <a:latin typeface="BNPP Sans Extra Bold" pitchFamily="50" charset="0"/>
              </a:rPr>
              <a:t>actuator</a:t>
            </a:r>
            <a:r>
              <a:rPr lang="fr-FR" sz="2400" dirty="0" smtClean="0">
                <a:latin typeface="BNPP Sans Extra Bold" pitchFamily="50" charset="0"/>
              </a:rPr>
              <a:t>/</a:t>
            </a:r>
            <a:r>
              <a:rPr lang="fr-FR" sz="2400" dirty="0" err="1" smtClean="0">
                <a:latin typeface="BNPP Sans Extra Bold" pitchFamily="50" charset="0"/>
              </a:rPr>
              <a:t>configprops</a:t>
            </a: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75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Logs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41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2419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Logs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42</a:t>
            </a:fld>
            <a:endParaRPr lang="fr-FR" dirty="0"/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23528" y="843558"/>
            <a:ext cx="7776864" cy="3600400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24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9B170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66813" marR="0" indent="-1762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>
                <a:latin typeface="BNPP Sans Extra Bold" pitchFamily="50" charset="0"/>
              </a:rPr>
              <a:t> Consulter les logs : </a:t>
            </a:r>
            <a:r>
              <a:rPr lang="fr-FR" sz="2400" dirty="0" err="1">
                <a:latin typeface="BNPP Sans Extra Bold" pitchFamily="50" charset="0"/>
              </a:rPr>
              <a:t>logging.file</a:t>
            </a:r>
            <a:r>
              <a:rPr lang="fr-FR" sz="2400" dirty="0">
                <a:latin typeface="BNPP Sans Extra Bold" pitchFamily="50" charset="0"/>
              </a:rPr>
              <a:t>=  &lt;% </a:t>
            </a:r>
            <a:r>
              <a:rPr lang="fr-FR" sz="2400" dirty="0" err="1">
                <a:latin typeface="BNPP Sans Extra Bold" pitchFamily="50" charset="0"/>
              </a:rPr>
              <a:t>path</a:t>
            </a:r>
            <a:r>
              <a:rPr lang="fr-FR" sz="2400" dirty="0">
                <a:latin typeface="BNPP Sans Extra Bold" pitchFamily="50" charset="0"/>
              </a:rPr>
              <a:t> </a:t>
            </a:r>
            <a:r>
              <a:rPr lang="fr-FR" sz="2400" dirty="0" err="1">
                <a:latin typeface="BNPP Sans Extra Bold" pitchFamily="50" charset="0"/>
              </a:rPr>
              <a:t>logfile</a:t>
            </a:r>
            <a:r>
              <a:rPr lang="fr-FR" sz="2400" dirty="0">
                <a:latin typeface="BNPP Sans Extra Bold" pitchFamily="50" charset="0"/>
              </a:rPr>
              <a:t> %&gt;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NPP Sans Extra Bold" pitchFamily="50" charset="0"/>
              </a:rPr>
              <a:t>Consulter </a:t>
            </a:r>
            <a:r>
              <a:rPr lang="fr-FR" sz="2400" dirty="0">
                <a:latin typeface="BNPP Sans Extra Bold" pitchFamily="50" charset="0"/>
              </a:rPr>
              <a:t>les </a:t>
            </a:r>
            <a:r>
              <a:rPr lang="fr-FR" sz="2400" dirty="0" err="1" smtClean="0">
                <a:latin typeface="BNPP Sans Extra Bold" pitchFamily="50" charset="0"/>
              </a:rPr>
              <a:t>loggers</a:t>
            </a: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>
                <a:latin typeface="BNPP Sans Extra Bold" pitchFamily="50" charset="0"/>
              </a:rPr>
              <a:t>Modifier le niveau de logs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35896" y="2931790"/>
            <a:ext cx="4464496" cy="1331193"/>
          </a:xfrm>
          <a:prstGeom prst="rect">
            <a:avLst/>
          </a:prstGeom>
          <a:solidFill>
            <a:schemeClr val="tx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b="1" dirty="0" smtClean="0">
                <a:solidFill>
                  <a:srgbClr val="000000"/>
                </a:solidFill>
              </a:rPr>
              <a:t>POST  …/</a:t>
            </a:r>
            <a:r>
              <a:rPr lang="fr-FR" sz="1400" b="1" dirty="0" err="1" smtClean="0">
                <a:solidFill>
                  <a:srgbClr val="000000"/>
                </a:solidFill>
              </a:rPr>
              <a:t>actuator</a:t>
            </a:r>
            <a:r>
              <a:rPr lang="fr-FR" sz="1400" b="1" dirty="0" smtClean="0">
                <a:solidFill>
                  <a:srgbClr val="000000"/>
                </a:solidFill>
              </a:rPr>
              <a:t>/</a:t>
            </a:r>
            <a:r>
              <a:rPr lang="fr-FR" sz="1400" b="1" dirty="0" err="1" smtClean="0">
                <a:solidFill>
                  <a:srgbClr val="000000"/>
                </a:solidFill>
              </a:rPr>
              <a:t>loggers</a:t>
            </a:r>
            <a:endParaRPr lang="fr-FR" sz="1400" b="1" dirty="0" smtClean="0">
              <a:solidFill>
                <a:srgbClr val="000000"/>
              </a:solidFill>
            </a:endParaRPr>
          </a:p>
          <a:p>
            <a:r>
              <a:rPr lang="fr-FR" sz="1400" b="1" dirty="0" smtClean="0">
                <a:solidFill>
                  <a:srgbClr val="000000"/>
                </a:solidFill>
              </a:rPr>
              <a:t>{</a:t>
            </a:r>
          </a:p>
          <a:p>
            <a:r>
              <a:rPr lang="fr-FR" sz="1400" b="1" dirty="0" smtClean="0">
                <a:solidFill>
                  <a:srgbClr val="000000"/>
                </a:solidFill>
              </a:rPr>
              <a:t>	"</a:t>
            </a:r>
            <a:r>
              <a:rPr lang="fr-FR" sz="1400" b="1" dirty="0" err="1" smtClean="0">
                <a:solidFill>
                  <a:srgbClr val="000000"/>
                </a:solidFill>
              </a:rPr>
              <a:t>configuredLevel</a:t>
            </a:r>
            <a:r>
              <a:rPr lang="fr-FR" sz="1400" b="1" dirty="0" smtClean="0">
                <a:solidFill>
                  <a:srgbClr val="000000"/>
                </a:solidFill>
              </a:rPr>
              <a:t>": "DEBUG"</a:t>
            </a:r>
          </a:p>
          <a:p>
            <a:r>
              <a:rPr lang="fr-FR" sz="1400" b="1" dirty="0" smtClean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605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>
                <a:latin typeface="BNPP Sans Extra Bold" pitchFamily="50" charset="0"/>
              </a:rPr>
              <a:t>Exercice </a:t>
            </a:r>
            <a:r>
              <a:rPr lang="fr-FR" sz="3200" dirty="0" smtClean="0">
                <a:latin typeface="BNPP Sans Extra Bold" pitchFamily="50" charset="0"/>
              </a:rPr>
              <a:t>4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43</a:t>
            </a:fld>
            <a:endParaRPr lang="fr-FR" dirty="0"/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251520" y="699542"/>
            <a:ext cx="8460000" cy="3096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Afficher les logs</a:t>
            </a:r>
          </a:p>
          <a:p>
            <a:pPr marL="742950" indent="-742950">
              <a:buFont typeface="+mj-lt"/>
              <a:buAutoNum type="arabicPeriod"/>
            </a:pP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Afficher les </a:t>
            </a:r>
            <a:r>
              <a:rPr lang="fr-FR" sz="24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loggers</a:t>
            </a:r>
            <a:endParaRPr lang="fr-FR" sz="24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742950" indent="-742950">
              <a:buFont typeface="+mj-lt"/>
              <a:buAutoNum type="arabicPeriod"/>
            </a:pP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Modifier le niveau de log :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com.bnpparibas</a:t>
            </a: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742950" indent="-742950">
              <a:buFont typeface="+mj-lt"/>
              <a:buAutoNum type="arabicPeriod"/>
            </a:pPr>
            <a:endParaRPr lang="fr-FR" sz="24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3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Notions d'architecture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44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23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851920" y="1563638"/>
            <a:ext cx="4680520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600" dirty="0" smtClean="0">
                <a:ln>
                  <a:solidFill>
                    <a:srgbClr val="000000"/>
                  </a:solidFill>
                </a:ln>
                <a:latin typeface="BNPP Sans Extra Bold" pitchFamily="50" charset="0"/>
              </a:rPr>
              <a:t>LES METRIQUES</a:t>
            </a:r>
          </a:p>
        </p:txBody>
      </p:sp>
    </p:spTree>
    <p:extLst>
      <p:ext uri="{BB962C8B-B14F-4D97-AF65-F5344CB8AC3E}">
        <p14:creationId xmlns:p14="http://schemas.microsoft.com/office/powerpoint/2010/main" val="159265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1"/>
          <p:cNvSpPr>
            <a:spLocks noGrp="1"/>
          </p:cNvSpPr>
          <p:nvPr>
            <p:ph idx="1"/>
          </p:nvPr>
        </p:nvSpPr>
        <p:spPr>
          <a:xfrm>
            <a:off x="635943" y="1059582"/>
            <a:ext cx="7920880" cy="32403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BNPP Sans Extra Bold" pitchFamily="50" charset="0"/>
              </a:rPr>
              <a:t>Notre application est trop </a:t>
            </a:r>
            <a:r>
              <a:rPr lang="fr-FR" sz="2400" dirty="0" smtClean="0">
                <a:latin typeface="BNPP Sans Extra Bold" pitchFamily="50" charset="0"/>
              </a:rPr>
              <a:t>lente ?</a:t>
            </a:r>
            <a:endParaRPr lang="fr-FR" sz="2400" dirty="0" smtClean="0"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400" dirty="0"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400" dirty="0" smtClean="0">
                <a:latin typeface="BNPP Sans Extra Bold" pitchFamily="50" charset="0"/>
              </a:rPr>
              <a:t>Bientôt plus </a:t>
            </a:r>
            <a:r>
              <a:rPr lang="fr-FR" sz="2400" dirty="0" smtClean="0">
                <a:latin typeface="BNPP Sans Extra Bold" pitchFamily="50" charset="0"/>
              </a:rPr>
              <a:t>d’espace </a:t>
            </a:r>
            <a:r>
              <a:rPr lang="fr-FR" sz="2400" dirty="0" smtClean="0">
                <a:latin typeface="BNPP Sans Extra Bold" pitchFamily="50" charset="0"/>
              </a:rPr>
              <a:t>disque ou </a:t>
            </a:r>
            <a:r>
              <a:rPr lang="fr-FR" sz="2400" dirty="0" smtClean="0">
                <a:latin typeface="BNPP Sans Extra Bold" pitchFamily="50" charset="0"/>
              </a:rPr>
              <a:t>de mémoire ?</a:t>
            </a:r>
            <a:endParaRPr lang="fr-FR" sz="2400" dirty="0" smtClean="0"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400" dirty="0"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400" dirty="0" smtClean="0">
                <a:latin typeface="BNPP Sans Extra Bold" pitchFamily="50" charset="0"/>
              </a:rPr>
              <a:t>Il y a un écart entre la perception des utilisateurs et la </a:t>
            </a:r>
            <a:r>
              <a:rPr lang="fr-FR" sz="2400" dirty="0" smtClean="0">
                <a:latin typeface="BNPP Sans Extra Bold" pitchFamily="50" charset="0"/>
              </a:rPr>
              <a:t>réalité</a:t>
            </a:r>
            <a:endParaRPr lang="fr-FR" sz="2400" dirty="0" smtClean="0"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400" dirty="0"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400" dirty="0" smtClean="0">
                <a:latin typeface="BNPP Sans Extra Bold" pitchFamily="50" charset="0"/>
              </a:rPr>
              <a:t>Il nous faut des indicateurs</a:t>
            </a:r>
            <a:endParaRPr lang="fr-FR" sz="2400" dirty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74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83568" y="1491630"/>
            <a:ext cx="8064896" cy="12961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600" dirty="0" smtClean="0">
                <a:solidFill>
                  <a:srgbClr val="FFFFFF"/>
                </a:solidFill>
                <a:latin typeface="BNPP Sans Extra Bold" pitchFamily="50" charset="0"/>
              </a:rPr>
              <a:t>Compilation de mesures issues des propriétés techniques ou fonctionnelles d’une application</a:t>
            </a:r>
            <a:endParaRPr lang="fr-FR" sz="3600" dirty="0">
              <a:solidFill>
                <a:srgbClr val="FFFFFF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43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83568" y="1491630"/>
            <a:ext cx="8064896" cy="12961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600" dirty="0">
                <a:solidFill>
                  <a:schemeClr val="bg2"/>
                </a:solidFill>
                <a:latin typeface="BNPP Sans Extra Bold" pitchFamily="50" charset="0"/>
              </a:rPr>
              <a:t>Micrometers</a:t>
            </a:r>
            <a:r>
              <a:rPr lang="fr-FR" sz="4400" dirty="0" smtClean="0">
                <a:solidFill>
                  <a:srgbClr val="FFFFFF"/>
                </a:solidFill>
                <a:latin typeface="BNPP Sans Extra Bold" pitchFamily="50" charset="0"/>
              </a:rPr>
              <a:t> </a:t>
            </a:r>
            <a:r>
              <a:rPr lang="fr-FR" sz="3600" dirty="0" smtClean="0">
                <a:solidFill>
                  <a:srgbClr val="FFFFFF"/>
                </a:solidFill>
                <a:latin typeface="BNPP Sans Extra Bold" pitchFamily="50" charset="0"/>
              </a:rPr>
              <a:t>: Penser Sl4j, mais pour les métriques</a:t>
            </a:r>
            <a:endParaRPr lang="fr-FR" sz="3600" dirty="0">
              <a:solidFill>
                <a:srgbClr val="FFFFFF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07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730077" y="1107207"/>
            <a:ext cx="1393651" cy="6480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4400" dirty="0" smtClean="0">
                <a:solidFill>
                  <a:schemeClr val="bg2"/>
                </a:solidFill>
                <a:latin typeface="BNPP Sans Extra Bold" pitchFamily="50" charset="0"/>
              </a:rPr>
              <a:t>Logs :</a:t>
            </a:r>
            <a:endParaRPr lang="fr-FR" sz="2000" dirty="0" smtClean="0">
              <a:latin typeface="BNPP Sans Extra Bold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11560" y="2187327"/>
            <a:ext cx="2952328" cy="6480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4400" dirty="0" smtClean="0">
                <a:latin typeface="BNPP Sans Extra Bold" pitchFamily="50" charset="0"/>
              </a:rPr>
              <a:t>Métriques : </a:t>
            </a:r>
            <a:endParaRPr lang="fr-FR" sz="2000" dirty="0" smtClean="0">
              <a:latin typeface="BNPP Sans Extra Bold" pitchFamily="50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30077" y="3267447"/>
            <a:ext cx="2257747" cy="6480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4400" dirty="0" smtClean="0">
                <a:solidFill>
                  <a:schemeClr val="bg2"/>
                </a:solidFill>
                <a:latin typeface="BNPP Sans Extra Bold" pitchFamily="50" charset="0"/>
              </a:rPr>
              <a:t>Traces : </a:t>
            </a:r>
            <a:endParaRPr lang="fr-FR" sz="2000" dirty="0" smtClean="0">
              <a:latin typeface="BNPP Sans Extra Bold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131840" y="339502"/>
            <a:ext cx="3024336" cy="6480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600" dirty="0" smtClean="0">
                <a:solidFill>
                  <a:srgbClr val="FFFFFF"/>
                </a:solidFill>
                <a:latin typeface="BNPP Sans Extra Bold" pitchFamily="50" charset="0"/>
              </a:rPr>
              <a:t>Observabilité</a:t>
            </a:r>
            <a:endParaRPr lang="fr-FR" sz="3600" dirty="0">
              <a:solidFill>
                <a:srgbClr val="FFFFFF"/>
              </a:solidFill>
              <a:latin typeface="BNPP Sans Extra Bold" pitchFamily="50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732240" y="4515966"/>
            <a:ext cx="2232248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dirty="0" smtClean="0">
                <a:solidFill>
                  <a:srgbClr val="FFFFFF"/>
                </a:solidFill>
                <a:latin typeface="BNPP Sans Extra Bold" pitchFamily="50" charset="0"/>
              </a:rPr>
              <a:t>Adrian Cole, </a:t>
            </a:r>
            <a:r>
              <a:rPr lang="fr-FR" dirty="0" err="1" smtClean="0">
                <a:solidFill>
                  <a:srgbClr val="FFFFFF"/>
                </a:solidFill>
                <a:latin typeface="BNPP Sans Extra Bold" pitchFamily="50" charset="0"/>
              </a:rPr>
              <a:t>Pivotal</a:t>
            </a:r>
            <a:endParaRPr lang="fr-FR" dirty="0">
              <a:solidFill>
                <a:srgbClr val="FFFFFF"/>
              </a:solidFill>
              <a:latin typeface="BNPP Sans Extra Bold" pitchFamily="50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267744" y="1275606"/>
            <a:ext cx="5616624" cy="5760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000" dirty="0">
                <a:solidFill>
                  <a:srgbClr val="FFFFFF"/>
                </a:solidFill>
                <a:latin typeface="BNPP Sans Extra Bold" pitchFamily="50" charset="0"/>
              </a:rPr>
              <a:t>e</a:t>
            </a:r>
            <a:r>
              <a:rPr lang="fr-FR" sz="2000" dirty="0" smtClean="0">
                <a:solidFill>
                  <a:srgbClr val="FFFFFF"/>
                </a:solidFill>
                <a:latin typeface="BNPP Sans Extra Bold" pitchFamily="50" charset="0"/>
              </a:rPr>
              <a:t>nregistre les événements</a:t>
            </a:r>
            <a:endParaRPr lang="fr-FR" sz="2000" dirty="0">
              <a:solidFill>
                <a:srgbClr val="FFFFFF"/>
              </a:solidFill>
              <a:latin typeface="BNPP Sans Extra Bold" pitchFamily="50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697238" y="2278782"/>
            <a:ext cx="4763194" cy="5760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000" dirty="0">
                <a:solidFill>
                  <a:srgbClr val="FFFFFF"/>
                </a:solidFill>
                <a:latin typeface="BNPP Sans Extra Bold" pitchFamily="50" charset="0"/>
              </a:rPr>
              <a:t>d</a:t>
            </a:r>
            <a:r>
              <a:rPr lang="fr-FR" sz="2000" dirty="0" smtClean="0">
                <a:solidFill>
                  <a:srgbClr val="FFFFFF"/>
                </a:solidFill>
                <a:latin typeface="BNPP Sans Extra Bold" pitchFamily="50" charset="0"/>
              </a:rPr>
              <a:t>onnées agrégées  à partir d’événements mesurés</a:t>
            </a:r>
            <a:endParaRPr lang="fr-FR" sz="2000" dirty="0">
              <a:solidFill>
                <a:srgbClr val="FFFFFF"/>
              </a:solidFill>
              <a:latin typeface="BNPP Sans Extra Bold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987824" y="3411463"/>
            <a:ext cx="5688632" cy="5760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000" dirty="0" smtClean="0">
                <a:solidFill>
                  <a:srgbClr val="FFFFFF"/>
                </a:solidFill>
                <a:latin typeface="BNPP Sans Extra Bold" pitchFamily="50" charset="0"/>
              </a:rPr>
              <a:t>Enregistre les événements avec leurs causes ordonnées</a:t>
            </a:r>
            <a:endParaRPr lang="fr-FR" sz="2000" dirty="0">
              <a:solidFill>
                <a:srgbClr val="FFFFFF"/>
              </a:solidFill>
              <a:latin typeface="BNPP Sans Extra Bold" pitchFamily="50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11560" y="4515941"/>
            <a:ext cx="4248472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200" dirty="0" smtClean="0">
                <a:latin typeface="BNPP Sans Extra Bold" pitchFamily="50" charset="0"/>
              </a:rPr>
              <a:t>Tous sont utiles</a:t>
            </a:r>
            <a:endParaRPr lang="fr-FR" sz="3200" dirty="0" smtClean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13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Micrometers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49</a:t>
            </a:fld>
            <a:endParaRPr lang="fr-FR" noProof="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395" y="1923678"/>
            <a:ext cx="199072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12160" y="1635646"/>
            <a:ext cx="2664296" cy="648072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Multidimensionnel </a:t>
            </a:r>
            <a:r>
              <a:rPr lang="fr-FR" sz="1400" dirty="0" smtClean="0">
                <a:solidFill>
                  <a:schemeClr val="bg1"/>
                </a:solidFill>
              </a:rPr>
              <a:t>et hiérarchique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259632" y="411510"/>
            <a:ext cx="1368152" cy="45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fr-FR" sz="1400" dirty="0" smtClean="0">
              <a:solidFill>
                <a:schemeClr val="accent4"/>
              </a:solidFill>
            </a:endParaRPr>
          </a:p>
        </p:txBody>
      </p:sp>
      <p:sp>
        <p:nvSpPr>
          <p:cNvPr id="14" name="Espace réservé du contenu 1"/>
          <p:cNvSpPr txBox="1">
            <a:spLocks/>
          </p:cNvSpPr>
          <p:nvPr/>
        </p:nvSpPr>
        <p:spPr>
          <a:xfrm>
            <a:off x="279698" y="699542"/>
            <a:ext cx="8468765" cy="673025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24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9B170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66813" marR="0" indent="-1762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>
                <a:latin typeface="BNPP Sans Extra Bold" pitchFamily="50" charset="0"/>
              </a:rPr>
              <a:t>Fournit une façade simple </a:t>
            </a:r>
            <a:r>
              <a:rPr lang="fr-FR" sz="2400" dirty="0" smtClean="0">
                <a:latin typeface="BNPP Sans Extra Bold" pitchFamily="50" charset="0"/>
              </a:rPr>
              <a:t>par</a:t>
            </a:r>
            <a:r>
              <a:rPr lang="fr-FR" sz="2400" dirty="0">
                <a:latin typeface="BNPP Sans Extra Bold" pitchFamily="50" charset="0"/>
              </a:rPr>
              <a:t>-</a:t>
            </a:r>
            <a:r>
              <a:rPr lang="fr-FR" sz="2400" dirty="0" smtClean="0">
                <a:latin typeface="BNPP Sans Extra Bold" pitchFamily="50" charset="0"/>
              </a:rPr>
              <a:t>dessus des </a:t>
            </a:r>
            <a:r>
              <a:rPr lang="fr-FR" sz="2400" dirty="0">
                <a:latin typeface="BNPP Sans Extra Bold" pitchFamily="50" charset="0"/>
              </a:rPr>
              <a:t>clients d'instrumentation pour les systèmes de surveillance les plus populaires</a:t>
            </a:r>
          </a:p>
          <a:p>
            <a:pPr marL="0" indent="0">
              <a:buFont typeface="Lucida Grande"/>
              <a:buNone/>
            </a:pPr>
            <a:endParaRPr lang="fr-FR" sz="2400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400" dirty="0" smtClean="0">
              <a:latin typeface="BNPP Sans Extra Bold" pitchFamily="50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52125" y="3867894"/>
            <a:ext cx="1295739" cy="388985"/>
          </a:xfrm>
          <a:prstGeom prst="rect">
            <a:avLst/>
          </a:prstGeom>
          <a:solidFill>
            <a:schemeClr val="tx1"/>
          </a:solidFill>
          <a:ln w="317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prometheus</a:t>
            </a:r>
            <a:endParaRPr lang="fr-FR" sz="1400" b="1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30060" y="2866664"/>
            <a:ext cx="797724" cy="434355"/>
          </a:xfrm>
          <a:prstGeom prst="rect">
            <a:avLst/>
          </a:prstGeom>
          <a:solidFill>
            <a:schemeClr val="tx1"/>
          </a:solidFill>
          <a:ln w="317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Atlas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86836" y="1996432"/>
            <a:ext cx="977052" cy="362347"/>
          </a:xfrm>
          <a:prstGeom prst="rect">
            <a:avLst/>
          </a:prstGeom>
          <a:solidFill>
            <a:schemeClr val="tx1"/>
          </a:solidFill>
          <a:ln w="317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err="1" smtClean="0">
                <a:solidFill>
                  <a:schemeClr val="accent3"/>
                </a:solidFill>
              </a:rPr>
              <a:t>Ganglia</a:t>
            </a:r>
            <a:endParaRPr lang="fr-FR" sz="1400" b="1" dirty="0" smtClean="0">
              <a:solidFill>
                <a:schemeClr val="accent3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9553" y="2177605"/>
            <a:ext cx="1008112" cy="377168"/>
          </a:xfrm>
          <a:prstGeom prst="rect">
            <a:avLst/>
          </a:prstGeom>
          <a:solidFill>
            <a:schemeClr val="tx1"/>
          </a:solidFill>
          <a:ln w="317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err="1" smtClean="0">
                <a:solidFill>
                  <a:schemeClr val="accent2">
                    <a:lumMod val="50000"/>
                  </a:schemeClr>
                </a:solidFill>
              </a:rPr>
              <a:t>Datadog</a:t>
            </a:r>
            <a:endParaRPr lang="fr-FR" sz="14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7504" y="3796632"/>
            <a:ext cx="1152128" cy="333400"/>
          </a:xfrm>
          <a:prstGeom prst="rect">
            <a:avLst/>
          </a:prstGeom>
          <a:solidFill>
            <a:schemeClr val="tx1"/>
          </a:solidFill>
          <a:ln w="317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err="1" smtClean="0">
                <a:solidFill>
                  <a:srgbClr val="FF0000"/>
                </a:solidFill>
              </a:rPr>
              <a:t>InfluxDB</a:t>
            </a:r>
            <a:endParaRPr lang="fr-FR" sz="1400" b="1" dirty="0" smtClean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9552" y="3169718"/>
            <a:ext cx="1008112" cy="372664"/>
          </a:xfrm>
          <a:prstGeom prst="rect">
            <a:avLst/>
          </a:prstGeom>
          <a:solidFill>
            <a:schemeClr val="tx1"/>
          </a:solidFill>
          <a:ln w="317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err="1" smtClean="0">
                <a:solidFill>
                  <a:srgbClr val="000000"/>
                </a:solidFill>
              </a:rPr>
              <a:t>SignalFX</a:t>
            </a:r>
            <a:endParaRPr lang="fr-FR" sz="1400" b="1" dirty="0" smtClean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78623" y="3435846"/>
            <a:ext cx="2081809" cy="777998"/>
          </a:xfrm>
          <a:prstGeom prst="wedgeRectCallout">
            <a:avLst>
              <a:gd name="adj1" fmla="val -85660"/>
              <a:gd name="adj2" fmla="val -43533"/>
            </a:avLst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John Schneider</a:t>
            </a:r>
          </a:p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Mai 2017</a:t>
            </a:r>
          </a:p>
          <a:p>
            <a:pPr algn="ctr"/>
            <a:endParaRPr lang="fr-FR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99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1"/>
          <p:cNvSpPr>
            <a:spLocks noGrp="1"/>
          </p:cNvSpPr>
          <p:nvPr>
            <p:ph idx="1"/>
          </p:nvPr>
        </p:nvSpPr>
        <p:spPr>
          <a:xfrm>
            <a:off x="971600" y="2139702"/>
            <a:ext cx="7488832" cy="4946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BNPP Sans Extra Bold" pitchFamily="50" charset="0"/>
              </a:rPr>
              <a:t>Comment </a:t>
            </a:r>
            <a:r>
              <a:rPr lang="fr-FR" sz="2400" dirty="0" smtClean="0">
                <a:latin typeface="BNPP Sans Extra Bold" pitchFamily="50" charset="0"/>
              </a:rPr>
              <a:t>sait-on qu’on a une </a:t>
            </a:r>
            <a:r>
              <a:rPr lang="fr-FR" sz="2400" dirty="0" smtClean="0">
                <a:latin typeface="BNPP Sans Extra Bold" pitchFamily="50" charset="0"/>
              </a:rPr>
              <a:t>anomalie écran ?</a:t>
            </a:r>
            <a:endParaRPr lang="fr-FR" sz="2400" dirty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85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</a:rPr>
              <a:t>Notions d'architecture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50</a:t>
            </a:fld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5" y="-49113"/>
            <a:ext cx="9146605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380312" y="0"/>
            <a:ext cx="1728192" cy="7920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800" dirty="0" smtClean="0">
                <a:solidFill>
                  <a:srgbClr val="FFFFFF"/>
                </a:solidFill>
                <a:latin typeface="BNPP Sans Extra Bold" pitchFamily="50" charset="0"/>
              </a:rPr>
              <a:t>Liste des </a:t>
            </a:r>
            <a:r>
              <a:rPr lang="fr-FR" sz="2800" dirty="0" smtClean="0">
                <a:solidFill>
                  <a:srgbClr val="FFFFFF"/>
                </a:solidFill>
                <a:latin typeface="BNPP Sans Extra Bold" pitchFamily="50" charset="0"/>
              </a:rPr>
              <a:t>métriques</a:t>
            </a:r>
            <a:endParaRPr lang="fr-FR" sz="2800" dirty="0" smtClean="0">
              <a:solidFill>
                <a:srgbClr val="FFFFFF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4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1"/>
          <p:cNvSpPr>
            <a:spLocks noGrp="1"/>
          </p:cNvSpPr>
          <p:nvPr>
            <p:ph idx="1"/>
          </p:nvPr>
        </p:nvSpPr>
        <p:spPr>
          <a:xfrm>
            <a:off x="395536" y="146338"/>
            <a:ext cx="8208912" cy="4946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600" dirty="0" smtClean="0">
                <a:latin typeface="BNPP Sans Extra Bold" pitchFamily="50" charset="0"/>
              </a:rPr>
              <a:t>Vous avez dit Multidimensionnel?</a:t>
            </a:r>
            <a:endParaRPr lang="fr-FR" sz="3600" dirty="0">
              <a:latin typeface="BNPP Sans Extra Bold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31640" y="2999234"/>
            <a:ext cx="1800200" cy="432048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b="1" dirty="0" err="1">
                <a:solidFill>
                  <a:srgbClr val="000000"/>
                </a:solidFill>
              </a:rPr>
              <a:t>j</a:t>
            </a:r>
            <a:r>
              <a:rPr lang="fr-FR" sz="1400" b="1" dirty="0" err="1" smtClean="0">
                <a:solidFill>
                  <a:srgbClr val="000000"/>
                </a:solidFill>
              </a:rPr>
              <a:t>vm.memory.used</a:t>
            </a:r>
            <a:endParaRPr lang="fr-FR" sz="1400" b="1" dirty="0" smtClean="0">
              <a:solidFill>
                <a:srgbClr val="000000"/>
              </a:solidFill>
            </a:endParaRPr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710580" y="1484010"/>
            <a:ext cx="6696744" cy="50405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24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9B170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66813" marR="0" indent="-1762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 smtClean="0">
                <a:solidFill>
                  <a:srgbClr val="000000"/>
                </a:solidFill>
                <a:latin typeface="BNPP Sans Extra Bold" pitchFamily="50" charset="0"/>
              </a:rPr>
              <a:t>Ajouter des clés valeur au nom d’une métrique</a:t>
            </a:r>
          </a:p>
          <a:p>
            <a:pPr marL="0" indent="0">
              <a:buNone/>
            </a:pPr>
            <a:r>
              <a:rPr lang="fr-FR" sz="2400" dirty="0" smtClean="0">
                <a:solidFill>
                  <a:srgbClr val="000000"/>
                </a:solidFill>
                <a:latin typeface="BNPP Sans Extra Bold" pitchFamily="50" charset="0"/>
              </a:rPr>
              <a:t>Affiner la métrique</a:t>
            </a:r>
            <a:endParaRPr lang="fr-FR" sz="2400" dirty="0" smtClean="0">
              <a:solidFill>
                <a:srgbClr val="000000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400" dirty="0"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400" dirty="0" smtClean="0"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400" dirty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800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800" dirty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800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400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400" dirty="0" smtClean="0">
              <a:latin typeface="BNPP Sans Extra Bold" pitchFamily="50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36479" y="3575298"/>
            <a:ext cx="900100" cy="43204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b="1" dirty="0" err="1" smtClean="0">
                <a:solidFill>
                  <a:schemeClr val="bg1"/>
                </a:solidFill>
              </a:rPr>
              <a:t>region</a:t>
            </a:r>
            <a:endParaRPr lang="fr-FR" sz="1400" b="1" dirty="0" smtClean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36479" y="4011910"/>
            <a:ext cx="900100" cy="43204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b="1" dirty="0" smtClean="0">
                <a:solidFill>
                  <a:schemeClr val="bg1"/>
                </a:solidFill>
              </a:rPr>
              <a:t>host</a:t>
            </a:r>
            <a:endParaRPr lang="fr-FR" sz="1400" b="1" dirty="0" smtClean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44008" y="3579862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b="1" dirty="0" smtClean="0">
                <a:solidFill>
                  <a:srgbClr val="000000"/>
                </a:solidFill>
              </a:rPr>
              <a:t>Paris</a:t>
            </a:r>
            <a:endParaRPr lang="fr-FR" sz="1400" b="1" dirty="0" smtClean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46104" y="401191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b="1" dirty="0" smtClean="0">
                <a:solidFill>
                  <a:srgbClr val="000000"/>
                </a:solidFill>
              </a:rPr>
              <a:t>Server-A</a:t>
            </a:r>
            <a:endParaRPr lang="fr-FR" sz="1400" b="1" dirty="0" smtClean="0">
              <a:solidFill>
                <a:srgbClr val="000000"/>
              </a:solidFill>
            </a:endParaRPr>
          </a:p>
        </p:txBody>
      </p:sp>
      <p:sp>
        <p:nvSpPr>
          <p:cNvPr id="17" name="Espace réservé du contenu 1"/>
          <p:cNvSpPr txBox="1">
            <a:spLocks/>
          </p:cNvSpPr>
          <p:nvPr/>
        </p:nvSpPr>
        <p:spPr>
          <a:xfrm>
            <a:off x="323528" y="2387166"/>
            <a:ext cx="2376264" cy="396044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24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9B170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66813" marR="0" indent="-1762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0">
              <a:buClrTx/>
              <a:buNone/>
            </a:pPr>
            <a:r>
              <a:rPr lang="fr-FR" sz="2400" dirty="0">
                <a:latin typeface="BNPP Sans Extra Bold" pitchFamily="50" charset="0"/>
              </a:rPr>
              <a:t> </a:t>
            </a:r>
            <a:r>
              <a:rPr lang="fr-FR" sz="3900" dirty="0">
                <a:solidFill>
                  <a:schemeClr val="bg2"/>
                </a:solidFill>
                <a:latin typeface="BNPP Sans Extra Bold" pitchFamily="50" charset="0"/>
              </a:rPr>
              <a:t>Exemple</a:t>
            </a:r>
            <a:r>
              <a:rPr lang="fr-FR" sz="2400" dirty="0" smtClean="0">
                <a:latin typeface="BNPP Sans Extra Bold" pitchFamily="50" charset="0"/>
              </a:rPr>
              <a:t> :</a:t>
            </a: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</p:txBody>
      </p:sp>
      <p:sp>
        <p:nvSpPr>
          <p:cNvPr id="23" name="Flèche à angle droit 22"/>
          <p:cNvSpPr/>
          <p:nvPr/>
        </p:nvSpPr>
        <p:spPr>
          <a:xfrm>
            <a:off x="2673127" y="3719314"/>
            <a:ext cx="818753" cy="576064"/>
          </a:xfrm>
          <a:prstGeom prst="bentUpArrow">
            <a:avLst/>
          </a:prstGeom>
          <a:solidFill>
            <a:srgbClr val="000000"/>
          </a:solidFill>
          <a:ln w="3175">
            <a:noFill/>
          </a:ln>
          <a:scene3d>
            <a:camera prst="orthographicFront">
              <a:rot lat="0" lon="20699986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24" name="Espace réservé du contenu 1"/>
          <p:cNvSpPr txBox="1">
            <a:spLocks/>
          </p:cNvSpPr>
          <p:nvPr/>
        </p:nvSpPr>
        <p:spPr>
          <a:xfrm>
            <a:off x="581080" y="843558"/>
            <a:ext cx="6696744" cy="504056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24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9B170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66813" marR="0" indent="-1762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 Hiérarchique</a:t>
            </a:r>
            <a:r>
              <a:rPr lang="fr-FR" sz="2400" dirty="0" smtClean="0">
                <a:solidFill>
                  <a:srgbClr val="000000"/>
                </a:solidFill>
                <a:latin typeface="BNPP Sans Extra Bold" pitchFamily="50" charset="0"/>
              </a:rPr>
              <a:t>  : xxxx.yyyy.zzzz.uuuu</a:t>
            </a:r>
            <a:endParaRPr lang="fr-FR" sz="2400" dirty="0" smtClean="0">
              <a:solidFill>
                <a:srgbClr val="000000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400" dirty="0" smtClean="0"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400" dirty="0" smtClean="0"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400" dirty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400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400" dirty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400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400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400" dirty="0" smtClean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50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1"/>
          <p:cNvSpPr>
            <a:spLocks noGrp="1"/>
          </p:cNvSpPr>
          <p:nvPr>
            <p:ph idx="1"/>
          </p:nvPr>
        </p:nvSpPr>
        <p:spPr>
          <a:xfrm>
            <a:off x="395536" y="276921"/>
            <a:ext cx="6120680" cy="4946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600" dirty="0" smtClean="0">
                <a:solidFill>
                  <a:schemeClr val="tx2"/>
                </a:solidFill>
                <a:latin typeface="BNPP Sans Extra Bold" pitchFamily="50" charset="0"/>
              </a:rPr>
              <a:t>CONCEPTS PRINCIPAUX</a:t>
            </a:r>
            <a:endParaRPr lang="fr-FR" sz="3600" dirty="0">
              <a:solidFill>
                <a:schemeClr val="tx2"/>
              </a:solidFill>
              <a:latin typeface="BNPP Sans Extra Bold" pitchFamily="50" charset="0"/>
            </a:endParaRPr>
          </a:p>
        </p:txBody>
      </p:sp>
      <p:sp>
        <p:nvSpPr>
          <p:cNvPr id="11" name="Espace réservé du contenu 1"/>
          <p:cNvSpPr txBox="1">
            <a:spLocks/>
          </p:cNvSpPr>
          <p:nvPr/>
        </p:nvSpPr>
        <p:spPr>
          <a:xfrm>
            <a:off x="342578" y="1131590"/>
            <a:ext cx="8460000" cy="3588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4400" dirty="0" smtClean="0">
                <a:latin typeface="BNPP Sans Extra Bold" pitchFamily="50" charset="0"/>
              </a:rPr>
              <a:t>Counter</a:t>
            </a: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endParaRPr lang="fr-FR" sz="4400" dirty="0">
              <a:latin typeface="BNPP Sans Extra Bold" pitchFamily="50" charset="0"/>
            </a:endParaRP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4400" dirty="0">
                <a:latin typeface="BNPP Sans Extra Bold" pitchFamily="50" charset="0"/>
              </a:rPr>
              <a:t>Timer</a:t>
            </a: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endParaRPr lang="fr-FR" sz="4400" dirty="0">
              <a:latin typeface="BNPP Sans Extra Bold" pitchFamily="50" charset="0"/>
            </a:endParaRPr>
          </a:p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4400" dirty="0" smtClean="0">
                <a:latin typeface="BNPP Sans Extra Bold" pitchFamily="50" charset="0"/>
              </a:rPr>
              <a:t>Gauge</a:t>
            </a:r>
          </a:p>
          <a:p>
            <a:pPr marL="0" indent="0" algn="ctr">
              <a:buClr>
                <a:srgbClr val="1B9195"/>
              </a:buClr>
              <a:buFont typeface="Lucida Grande"/>
              <a:buNone/>
            </a:pPr>
            <a:endParaRPr lang="fr-FR" sz="2800" dirty="0" smtClean="0">
              <a:latin typeface="BNPP Sans Extra Bold" pitchFamily="50" charset="0"/>
            </a:endParaRPr>
          </a:p>
          <a:p>
            <a:pPr marL="0" indent="0" algn="ctr">
              <a:buClr>
                <a:srgbClr val="1B9195"/>
              </a:buClr>
              <a:buFont typeface="Lucida Grande"/>
              <a:buNone/>
            </a:pPr>
            <a:endParaRPr lang="fr-FR" sz="3600" dirty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98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Counters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53</a:t>
            </a:fld>
            <a:endParaRPr lang="fr-FR" dirty="0"/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467544" y="843558"/>
            <a:ext cx="7920880" cy="3240360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24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9B170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66813" marR="0" indent="-1762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400" dirty="0">
                <a:solidFill>
                  <a:srgbClr val="323334"/>
                </a:solidFill>
                <a:latin typeface="BNPP Sans Extra Bold" pitchFamily="50" charset="0"/>
              </a:rPr>
              <a:t>Comment je compte le nombre de fois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qu’un </a:t>
            </a:r>
            <a:r>
              <a:rPr lang="fr-FR" sz="2400" dirty="0">
                <a:solidFill>
                  <a:srgbClr val="323334"/>
                </a:solidFill>
                <a:latin typeface="BNPP Sans Extra Bold" pitchFamily="50" charset="0"/>
              </a:rPr>
              <a:t>service a été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appelé ?</a:t>
            </a:r>
            <a:endParaRPr lang="fr-FR" sz="2400" dirty="0" smtClean="0">
              <a:solidFill>
                <a:srgbClr val="323334"/>
              </a:solidFill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400" dirty="0">
              <a:solidFill>
                <a:srgbClr val="323334"/>
              </a:solidFill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Dans un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batch,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comment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j’évalue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la situation courante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d’une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instance de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job :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le nombre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d’éléments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traités, le nombre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d’éléments restants ?</a:t>
            </a:r>
            <a:endParaRPr lang="fr-FR" sz="2400" dirty="0">
              <a:solidFill>
                <a:srgbClr val="323334"/>
              </a:solidFill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400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r>
              <a:rPr lang="fr-FR" sz="2400" dirty="0">
                <a:solidFill>
                  <a:srgbClr val="323334"/>
                </a:solidFill>
                <a:latin typeface="BNPP Sans Extra Bold" pitchFamily="50" charset="0"/>
              </a:rPr>
              <a:t>Comment je compte le nombre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d’exceptions ?</a:t>
            </a:r>
            <a:endParaRPr lang="fr-FR" sz="2400" dirty="0">
              <a:solidFill>
                <a:srgbClr val="323334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72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Counter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54</a:t>
            </a:fld>
            <a:endParaRPr lang="fr-FR" noProof="0" dirty="0"/>
          </a:p>
        </p:txBody>
      </p:sp>
      <p:sp>
        <p:nvSpPr>
          <p:cNvPr id="5" name="ZoneTexte 4"/>
          <p:cNvSpPr txBox="1"/>
          <p:nvPr/>
        </p:nvSpPr>
        <p:spPr>
          <a:xfrm>
            <a:off x="899592" y="699542"/>
            <a:ext cx="7128792" cy="10801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200"/>
              </a:spcBef>
              <a:buClr>
                <a:schemeClr val="accent2"/>
              </a:buClr>
              <a:buSzPct val="150000"/>
            </a:pPr>
            <a:r>
              <a:rPr lang="fr-FR" sz="1400" dirty="0">
                <a:solidFill>
                  <a:schemeClr val="bg1"/>
                </a:solidFill>
              </a:rPr>
              <a:t/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2400" dirty="0">
                <a:solidFill>
                  <a:srgbClr val="323334"/>
                </a:solidFill>
                <a:latin typeface="BNPP Sans Extra Bold" pitchFamily="50" charset="0"/>
              </a:rPr>
              <a:t>Une seule mesure cumulée numérique qui ne peut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qu’être incrémentée</a:t>
            </a:r>
            <a:endParaRPr lang="fr-FR" sz="2400" dirty="0">
              <a:solidFill>
                <a:srgbClr val="323334"/>
              </a:solidFill>
              <a:latin typeface="BNPP Sans Extra Bold" pitchFamily="50" charset="0"/>
            </a:endParaRPr>
          </a:p>
          <a:p>
            <a:endParaRPr lang="fr-FR" sz="1400" dirty="0">
              <a:solidFill>
                <a:schemeClr val="bg1"/>
              </a:solidFill>
            </a:endParaRP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116732"/>
            <a:ext cx="2495922" cy="203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17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Counter (2/2)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55</a:t>
            </a:fld>
            <a:endParaRPr lang="fr-FR" noProof="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07" y="2640707"/>
            <a:ext cx="21621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6516216" y="915566"/>
            <a:ext cx="2398018" cy="1078580"/>
          </a:xfrm>
          <a:prstGeom prst="wedgeRectCallout">
            <a:avLst>
              <a:gd name="adj1" fmla="val -94369"/>
              <a:gd name="adj2" fmla="val 86544"/>
            </a:avLst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Les compteurs sont créés à partir du registre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28184" y="3219822"/>
            <a:ext cx="2016224" cy="792088"/>
          </a:xfrm>
          <a:prstGeom prst="wedgeRectCallout">
            <a:avLst>
              <a:gd name="adj1" fmla="val -90507"/>
              <a:gd name="adj2" fmla="val -15069"/>
            </a:avLst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Incrémenter le compteur</a:t>
            </a:r>
          </a:p>
        </p:txBody>
      </p:sp>
      <p:sp>
        <p:nvSpPr>
          <p:cNvPr id="8" name="Rectangle 7"/>
          <p:cNvSpPr/>
          <p:nvPr/>
        </p:nvSpPr>
        <p:spPr>
          <a:xfrm>
            <a:off x="712143" y="933847"/>
            <a:ext cx="4608512" cy="3240360"/>
          </a:xfrm>
          <a:prstGeom prst="rect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1400" dirty="0" smtClean="0">
              <a:solidFill>
                <a:srgbClr val="808000"/>
              </a:solidFill>
            </a:endParaRPr>
          </a:p>
          <a:p>
            <a:r>
              <a:rPr lang="fr-FR" sz="1400" dirty="0" smtClean="0">
                <a:solidFill>
                  <a:srgbClr val="808000"/>
                </a:solidFill>
              </a:rPr>
              <a:t>@</a:t>
            </a:r>
            <a:r>
              <a:rPr lang="fr-FR" sz="1400" dirty="0">
                <a:solidFill>
                  <a:srgbClr val="808000"/>
                </a:solidFill>
              </a:rPr>
              <a:t>Autowired</a:t>
            </a:r>
            <a:br>
              <a:rPr lang="fr-FR" sz="1400" dirty="0">
                <a:solidFill>
                  <a:srgbClr val="808000"/>
                </a:solidFill>
              </a:rPr>
            </a:br>
            <a:r>
              <a:rPr lang="fr-FR" sz="1400" b="1" dirty="0">
                <a:solidFill>
                  <a:srgbClr val="000080"/>
                </a:solidFill>
              </a:rPr>
              <a:t>private </a:t>
            </a:r>
            <a:r>
              <a:rPr lang="fr-FR" sz="1400" dirty="0"/>
              <a:t> </a:t>
            </a:r>
            <a:r>
              <a:rPr lang="fr-FR" sz="1400" b="1" dirty="0" smtClean="0">
                <a:solidFill>
                  <a:srgbClr val="660E7A"/>
                </a:solidFill>
              </a:rPr>
              <a:t>meterRegistry;</a:t>
            </a:r>
          </a:p>
          <a:p>
            <a:endParaRPr lang="fr-FR" sz="1400" b="1" dirty="0" smtClean="0">
              <a:solidFill>
                <a:srgbClr val="660E7A"/>
              </a:solidFill>
            </a:endParaRPr>
          </a:p>
          <a:p>
            <a:r>
              <a:rPr lang="fr-FR" sz="1400" b="1" dirty="0" smtClean="0">
                <a:solidFill>
                  <a:srgbClr val="660E7A"/>
                </a:solidFill>
              </a:rPr>
              <a:t>…</a:t>
            </a:r>
          </a:p>
          <a:p>
            <a:endParaRPr lang="fr-FR" sz="1400" b="1" dirty="0" smtClean="0">
              <a:solidFill>
                <a:srgbClr val="660E7A"/>
              </a:solidFill>
            </a:endParaRPr>
          </a:p>
          <a:p>
            <a:r>
              <a:rPr lang="fr-FR" sz="1400" b="1" dirty="0">
                <a:solidFill>
                  <a:srgbClr val="000000"/>
                </a:solidFill>
              </a:rPr>
              <a:t>Counter </a:t>
            </a:r>
            <a:r>
              <a:rPr lang="fr-FR" sz="1400" b="1" dirty="0" err="1">
                <a:solidFill>
                  <a:srgbClr val="000000"/>
                </a:solidFill>
              </a:rPr>
              <a:t>counter</a:t>
            </a:r>
            <a:r>
              <a:rPr lang="fr-FR" sz="1400" b="1" dirty="0">
                <a:solidFill>
                  <a:srgbClr val="000000"/>
                </a:solidFill>
              </a:rPr>
              <a:t> </a:t>
            </a:r>
            <a:r>
              <a:rPr lang="fr-FR" sz="1400" b="1" dirty="0">
                <a:solidFill>
                  <a:srgbClr val="660E7A"/>
                </a:solidFill>
              </a:rPr>
              <a:t>= meterRegistry.</a:t>
            </a:r>
            <a:r>
              <a:rPr lang="fr-FR" sz="1400" b="1" dirty="0">
                <a:solidFill>
                  <a:srgbClr val="000000"/>
                </a:solidFill>
              </a:rPr>
              <a:t>counter</a:t>
            </a:r>
            <a:r>
              <a:rPr lang="fr-FR" sz="1400" b="1" dirty="0">
                <a:solidFill>
                  <a:srgbClr val="660E7A"/>
                </a:solidFill>
              </a:rPr>
              <a:t>("</a:t>
            </a:r>
            <a:r>
              <a:rPr lang="fr-FR" sz="1400" b="1" dirty="0">
                <a:solidFill>
                  <a:schemeClr val="accent2">
                    <a:lumMod val="75000"/>
                  </a:schemeClr>
                </a:solidFill>
              </a:rPr>
              <a:t>counter.adherent</a:t>
            </a:r>
            <a:r>
              <a:rPr lang="fr-FR" sz="1400" b="1" dirty="0" smtClean="0">
                <a:solidFill>
                  <a:srgbClr val="660E7A"/>
                </a:solidFill>
              </a:rPr>
              <a:t>");</a:t>
            </a:r>
          </a:p>
          <a:p>
            <a:endParaRPr lang="fr-FR" sz="1400" b="1" dirty="0">
              <a:solidFill>
                <a:srgbClr val="660E7A"/>
              </a:solidFill>
            </a:endParaRPr>
          </a:p>
          <a:p>
            <a:r>
              <a:rPr lang="fr-FR" sz="1400" b="1" dirty="0" smtClean="0">
                <a:solidFill>
                  <a:srgbClr val="660E7A"/>
                </a:solidFill>
              </a:rPr>
              <a:t>…</a:t>
            </a:r>
          </a:p>
          <a:p>
            <a:endParaRPr lang="fr-FR" sz="1400" b="1" dirty="0">
              <a:solidFill>
                <a:srgbClr val="660E7A"/>
              </a:solidFill>
            </a:endParaRPr>
          </a:p>
          <a:p>
            <a:r>
              <a:rPr lang="fr-FR" sz="1400" b="1" dirty="0">
                <a:solidFill>
                  <a:srgbClr val="000000"/>
                </a:solidFill>
              </a:rPr>
              <a:t>counter.increment();</a:t>
            </a:r>
            <a:endParaRPr lang="fr-FR" sz="1400" b="1" dirty="0" smtClean="0">
              <a:solidFill>
                <a:srgbClr val="000000"/>
              </a:solidFill>
            </a:endParaRPr>
          </a:p>
          <a:p>
            <a:endParaRPr lang="fr-FR" sz="1400" b="1" dirty="0">
              <a:solidFill>
                <a:srgbClr val="660E7A"/>
              </a:solidFill>
            </a:endParaRPr>
          </a:p>
          <a:p>
            <a:endParaRPr lang="fr-FR" sz="1400" b="1" dirty="0" smtClean="0">
              <a:solidFill>
                <a:srgbClr val="660E7A"/>
              </a:solidFill>
            </a:endParaRPr>
          </a:p>
          <a:p>
            <a:endParaRPr lang="fr-FR" sz="1400" b="1" dirty="0">
              <a:solidFill>
                <a:srgbClr val="660E7A"/>
              </a:solidFill>
            </a:endParaRPr>
          </a:p>
          <a:p>
            <a:r>
              <a:rPr lang="fr-FR" sz="1400" dirty="0" smtClean="0"/>
              <a:t>;</a:t>
            </a:r>
            <a:endParaRPr lang="fr-F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41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Timers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56</a:t>
            </a:fld>
            <a:endParaRPr lang="fr-FR" dirty="0"/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467544" y="675159"/>
            <a:ext cx="7920880" cy="3888432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24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9B170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66813" marR="0" indent="-1762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Comment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puis-je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connaître la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durée moyenne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d’exécution d’un service ?</a:t>
            </a:r>
            <a:endParaRPr lang="fr-FR" sz="2400" dirty="0" smtClean="0">
              <a:solidFill>
                <a:srgbClr val="323334"/>
              </a:solidFill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400" dirty="0">
              <a:solidFill>
                <a:srgbClr val="323334"/>
              </a:solidFill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Comment puis-je connaître la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durée la plus longue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qu’a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pris un service pour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s’exécuter ? </a:t>
            </a:r>
            <a:endParaRPr lang="fr-FR" sz="2400" dirty="0">
              <a:solidFill>
                <a:srgbClr val="323334"/>
              </a:solidFill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400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r>
              <a:rPr lang="fr-FR" sz="2400" dirty="0" smtClean="0">
                <a:latin typeface="BNPP Sans Extra Bold" pitchFamily="50" charset="0"/>
              </a:rPr>
              <a:t>Comment savoir si une exception (</a:t>
            </a:r>
            <a:r>
              <a:rPr lang="fr-FR" sz="2400" i="1" dirty="0" err="1" smtClean="0">
                <a:latin typeface="BNPP Sans Extra Bold" pitchFamily="50" charset="0"/>
              </a:rPr>
              <a:t>Runtime</a:t>
            </a:r>
            <a:r>
              <a:rPr lang="fr-FR" sz="2400" dirty="0" smtClean="0">
                <a:latin typeface="BNPP Sans Extra Bold" pitchFamily="50" charset="0"/>
              </a:rPr>
              <a:t>) est survenue sur mon </a:t>
            </a:r>
            <a:r>
              <a:rPr lang="fr-FR" sz="2400" dirty="0" smtClean="0">
                <a:latin typeface="BNPP Sans Extra Bold" pitchFamily="50" charset="0"/>
              </a:rPr>
              <a:t>service ?</a:t>
            </a:r>
            <a:endParaRPr lang="fr-FR" sz="2400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400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r>
              <a:rPr lang="fr-FR" sz="2400" dirty="0" smtClean="0">
                <a:latin typeface="BNPP Sans Extra Bold" pitchFamily="50" charset="0"/>
              </a:rPr>
              <a:t>Comment </a:t>
            </a:r>
            <a:r>
              <a:rPr lang="fr-FR" sz="2400" dirty="0" smtClean="0">
                <a:latin typeface="BNPP Sans Extra Bold" pitchFamily="50" charset="0"/>
              </a:rPr>
              <a:t>connaître </a:t>
            </a:r>
            <a:r>
              <a:rPr lang="fr-FR" sz="2400" dirty="0" smtClean="0">
                <a:latin typeface="BNPP Sans Extra Bold" pitchFamily="50" charset="0"/>
              </a:rPr>
              <a:t>le temps </a:t>
            </a:r>
            <a:r>
              <a:rPr lang="fr-FR" sz="2400" dirty="0" smtClean="0">
                <a:latin typeface="BNPP Sans Extra Bold" pitchFamily="50" charset="0"/>
              </a:rPr>
              <a:t>d’exécution d’une </a:t>
            </a:r>
            <a:r>
              <a:rPr lang="fr-FR" sz="2400" dirty="0" err="1" smtClean="0">
                <a:latin typeface="BNPP Sans Extra Bold" pitchFamily="50" charset="0"/>
              </a:rPr>
              <a:t>step</a:t>
            </a:r>
            <a:r>
              <a:rPr lang="fr-FR" sz="2400" dirty="0" smtClean="0">
                <a:latin typeface="BNPP Sans Extra Bold" pitchFamily="50" charset="0"/>
              </a:rPr>
              <a:t> ?</a:t>
            </a:r>
            <a:endParaRPr lang="fr-FR" sz="2400" dirty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400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400" dirty="0" smtClean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40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Timer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57</a:t>
            </a:fld>
            <a:endParaRPr lang="fr-FR" noProof="0" dirty="0"/>
          </a:p>
        </p:txBody>
      </p:sp>
      <p:sp>
        <p:nvSpPr>
          <p:cNvPr id="5" name="ZoneTexte 4"/>
          <p:cNvSpPr txBox="1"/>
          <p:nvPr/>
        </p:nvSpPr>
        <p:spPr>
          <a:xfrm>
            <a:off x="899592" y="555526"/>
            <a:ext cx="7128792" cy="10141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200"/>
              </a:spcBef>
              <a:buClr>
                <a:schemeClr val="accent2"/>
              </a:buClr>
              <a:buSzPct val="150000"/>
            </a:pPr>
            <a:r>
              <a:rPr lang="fr-FR" sz="1400" dirty="0">
                <a:solidFill>
                  <a:schemeClr val="bg1"/>
                </a:solidFill>
              </a:rPr>
              <a:t/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2400" dirty="0">
                <a:solidFill>
                  <a:srgbClr val="323334"/>
                </a:solidFill>
                <a:latin typeface="BNPP Sans Extra Bold" pitchFamily="50" charset="0"/>
              </a:rPr>
              <a:t>Les timers permettent de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mesurer la </a:t>
            </a:r>
            <a:r>
              <a:rPr lang="fr-FR" sz="2400" dirty="0">
                <a:solidFill>
                  <a:srgbClr val="323334"/>
                </a:solidFill>
                <a:latin typeface="BNPP Sans Extra Bold" pitchFamily="50" charset="0"/>
              </a:rPr>
              <a:t>fréquence à laquelle un bout de code est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appelé, </a:t>
            </a:r>
            <a:r>
              <a:rPr lang="fr-FR" sz="2400" dirty="0">
                <a:solidFill>
                  <a:srgbClr val="323334"/>
                </a:solidFill>
                <a:latin typeface="BNPP Sans Extra Bold" pitchFamily="50" charset="0"/>
              </a:rPr>
              <a:t>ainsi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que le temps de réponse</a:t>
            </a:r>
            <a:endParaRPr lang="fr-FR" sz="2400" dirty="0">
              <a:solidFill>
                <a:srgbClr val="323334"/>
              </a:solidFill>
              <a:latin typeface="BNPP Sans Extra Bold" pitchFamily="50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71750"/>
            <a:ext cx="6353522" cy="1683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28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580112" y="2931790"/>
            <a:ext cx="3312368" cy="1224136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Timer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58</a:t>
            </a:fld>
            <a:endParaRPr lang="fr-FR" noProof="0" dirty="0"/>
          </a:p>
        </p:txBody>
      </p:sp>
      <p:sp>
        <p:nvSpPr>
          <p:cNvPr id="5" name="ZoneTexte 4"/>
          <p:cNvSpPr txBox="1"/>
          <p:nvPr/>
        </p:nvSpPr>
        <p:spPr>
          <a:xfrm>
            <a:off x="899592" y="3507854"/>
            <a:ext cx="2160240" cy="6480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 smtClean="0">
                <a:solidFill>
                  <a:schemeClr val="bg1"/>
                </a:solidFill>
              </a:rPr>
              <a:t>Ou simplement</a:t>
            </a: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931790"/>
            <a:ext cx="3476625" cy="1501899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12143" y="843558"/>
            <a:ext cx="4075881" cy="3110062"/>
          </a:xfrm>
          <a:prstGeom prst="rect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1400" dirty="0" smtClean="0">
              <a:solidFill>
                <a:srgbClr val="808000"/>
              </a:solidFill>
            </a:endParaRPr>
          </a:p>
          <a:p>
            <a:endParaRPr lang="fr-FR" sz="1400" dirty="0" smtClean="0">
              <a:solidFill>
                <a:srgbClr val="808000"/>
              </a:solidFill>
            </a:endParaRPr>
          </a:p>
          <a:p>
            <a:endParaRPr lang="fr-FR" sz="1400" dirty="0">
              <a:solidFill>
                <a:srgbClr val="808000"/>
              </a:solidFill>
            </a:endParaRPr>
          </a:p>
          <a:p>
            <a:r>
              <a:rPr lang="fr-FR" sz="1400" dirty="0" smtClean="0">
                <a:solidFill>
                  <a:srgbClr val="808000"/>
                </a:solidFill>
              </a:rPr>
              <a:t>@</a:t>
            </a:r>
            <a:r>
              <a:rPr lang="fr-FR" sz="1400" dirty="0">
                <a:solidFill>
                  <a:srgbClr val="808000"/>
                </a:solidFill>
              </a:rPr>
              <a:t>Autowired</a:t>
            </a:r>
            <a:br>
              <a:rPr lang="fr-FR" sz="1400" dirty="0">
                <a:solidFill>
                  <a:srgbClr val="808000"/>
                </a:solidFill>
              </a:rPr>
            </a:br>
            <a:r>
              <a:rPr lang="fr-FR" sz="1400" b="1" dirty="0">
                <a:solidFill>
                  <a:srgbClr val="000080"/>
                </a:solidFill>
              </a:rPr>
              <a:t>private </a:t>
            </a:r>
            <a:r>
              <a:rPr lang="fr-FR" sz="1400" dirty="0"/>
              <a:t> </a:t>
            </a:r>
            <a:r>
              <a:rPr lang="fr-FR" sz="1400" b="1" dirty="0" smtClean="0">
                <a:solidFill>
                  <a:srgbClr val="660E7A"/>
                </a:solidFill>
              </a:rPr>
              <a:t>meterRegistry;</a:t>
            </a:r>
          </a:p>
          <a:p>
            <a:r>
              <a:rPr lang="fr-FR" sz="1400" b="1" dirty="0" smtClean="0">
                <a:solidFill>
                  <a:srgbClr val="660E7A"/>
                </a:solidFill>
              </a:rPr>
              <a:t>…</a:t>
            </a:r>
          </a:p>
          <a:p>
            <a:endParaRPr lang="fr-FR" sz="1400" b="1" dirty="0" smtClean="0">
              <a:solidFill>
                <a:srgbClr val="660E7A"/>
              </a:solidFill>
            </a:endParaRPr>
          </a:p>
          <a:p>
            <a:r>
              <a:rPr lang="fr-FR" sz="1400" b="1" dirty="0" smtClean="0">
                <a:solidFill>
                  <a:srgbClr val="C00000"/>
                </a:solidFill>
              </a:rPr>
              <a:t>Long </a:t>
            </a:r>
            <a:r>
              <a:rPr lang="fr-FR" sz="1400" b="1" dirty="0" err="1" smtClean="0">
                <a:solidFill>
                  <a:srgbClr val="000000"/>
                </a:solidFill>
              </a:rPr>
              <a:t>starTime</a:t>
            </a:r>
            <a:r>
              <a:rPr lang="fr-FR" sz="1400" b="1" dirty="0" smtClean="0">
                <a:solidFill>
                  <a:srgbClr val="000000"/>
                </a:solidFill>
              </a:rPr>
              <a:t> = </a:t>
            </a:r>
            <a:r>
              <a:rPr lang="fr-FR" sz="1400" b="1" dirty="0" err="1" smtClean="0">
                <a:solidFill>
                  <a:srgbClr val="000000"/>
                </a:solidFill>
              </a:rPr>
              <a:t>System.nanoTime</a:t>
            </a:r>
            <a:r>
              <a:rPr lang="fr-FR" sz="1400" b="1" dirty="0" smtClean="0">
                <a:solidFill>
                  <a:srgbClr val="000000"/>
                </a:solidFill>
              </a:rPr>
              <a:t>();</a:t>
            </a:r>
          </a:p>
          <a:p>
            <a:endParaRPr lang="fr-FR" sz="1400" b="1" dirty="0" smtClean="0">
              <a:solidFill>
                <a:srgbClr val="000000"/>
              </a:solidFill>
            </a:endParaRPr>
          </a:p>
          <a:p>
            <a:r>
              <a:rPr lang="fr-FR" sz="1400" b="1" dirty="0" smtClean="0">
                <a:solidFill>
                  <a:srgbClr val="000000"/>
                </a:solidFill>
              </a:rPr>
              <a:t>Timer </a:t>
            </a:r>
            <a:r>
              <a:rPr lang="fr-FR" sz="1400" b="1" dirty="0" err="1" smtClean="0">
                <a:solidFill>
                  <a:srgbClr val="000000"/>
                </a:solidFill>
              </a:rPr>
              <a:t>timer</a:t>
            </a:r>
            <a:r>
              <a:rPr lang="fr-FR" sz="1400" b="1" dirty="0" smtClean="0">
                <a:solidFill>
                  <a:srgbClr val="000000"/>
                </a:solidFill>
              </a:rPr>
              <a:t>  = </a:t>
            </a:r>
            <a:r>
              <a:rPr lang="fr-FR" sz="1400" b="1" dirty="0" err="1" smtClean="0">
                <a:solidFill>
                  <a:srgbClr val="000000"/>
                </a:solidFill>
              </a:rPr>
              <a:t>meterRegistry.timer</a:t>
            </a:r>
            <a:r>
              <a:rPr lang="fr-FR" sz="1400" b="1" dirty="0" smtClean="0">
                <a:solidFill>
                  <a:srgbClr val="000000"/>
                </a:solidFill>
              </a:rPr>
              <a:t>(</a:t>
            </a:r>
            <a:r>
              <a:rPr lang="fr-FR" sz="1400" b="1" dirty="0" smtClean="0">
                <a:solidFill>
                  <a:srgbClr val="660E7A"/>
                </a:solidFill>
              </a:rPr>
              <a:t>« </a:t>
            </a:r>
            <a:r>
              <a:rPr lang="fr-FR" sz="1400" b="1" dirty="0" err="1" smtClean="0">
                <a:solidFill>
                  <a:schemeClr val="accent2"/>
                </a:solidFill>
              </a:rPr>
              <a:t>adherents.list</a:t>
            </a:r>
            <a:r>
              <a:rPr lang="fr-FR" sz="1400" b="1" dirty="0">
                <a:solidFill>
                  <a:srgbClr val="000000"/>
                </a:solidFill>
              </a:rPr>
              <a:t> ");</a:t>
            </a:r>
            <a:endParaRPr lang="fr-FR" sz="1400" b="1" dirty="0" smtClean="0">
              <a:solidFill>
                <a:srgbClr val="660E7A"/>
              </a:solidFill>
            </a:endParaRPr>
          </a:p>
          <a:p>
            <a:endParaRPr lang="fr-FR" sz="1400" b="1" dirty="0">
              <a:solidFill>
                <a:srgbClr val="660E7A"/>
              </a:solidFill>
            </a:endParaRPr>
          </a:p>
          <a:p>
            <a:r>
              <a:rPr lang="fr-FR" sz="1400" b="1" dirty="0" smtClean="0">
                <a:solidFill>
                  <a:srgbClr val="660E7A"/>
                </a:solidFill>
              </a:rPr>
              <a:t>…</a:t>
            </a:r>
          </a:p>
          <a:p>
            <a:endParaRPr lang="fr-FR" sz="1400" b="1" dirty="0">
              <a:solidFill>
                <a:srgbClr val="660E7A"/>
              </a:solidFill>
            </a:endParaRPr>
          </a:p>
          <a:p>
            <a:r>
              <a:rPr lang="fr-FR" sz="1400" b="1" dirty="0" err="1" smtClean="0">
                <a:solidFill>
                  <a:srgbClr val="000000"/>
                </a:solidFill>
              </a:rPr>
              <a:t>Timer.</a:t>
            </a:r>
            <a:r>
              <a:rPr lang="fr-FR" sz="1400" b="1" dirty="0" err="1">
                <a:solidFill>
                  <a:schemeClr val="accent6">
                    <a:lumMod val="75000"/>
                  </a:schemeClr>
                </a:solidFill>
              </a:rPr>
              <a:t>record</a:t>
            </a:r>
            <a:r>
              <a:rPr lang="fr-FR" sz="1400" b="1" dirty="0" smtClean="0">
                <a:solidFill>
                  <a:srgbClr val="000000"/>
                </a:solidFill>
              </a:rPr>
              <a:t>(</a:t>
            </a:r>
            <a:r>
              <a:rPr lang="fr-FR" sz="1400" b="1" dirty="0" err="1" smtClean="0">
                <a:solidFill>
                  <a:srgbClr val="000000"/>
                </a:solidFill>
              </a:rPr>
              <a:t>System,</a:t>
            </a:r>
            <a:r>
              <a:rPr lang="fr-FR" sz="1400" b="1" dirty="0" err="1">
                <a:solidFill>
                  <a:schemeClr val="accent6">
                    <a:lumMod val="75000"/>
                  </a:schemeClr>
                </a:solidFill>
              </a:rPr>
              <a:t>nanotime</a:t>
            </a:r>
            <a:r>
              <a:rPr lang="fr-FR" sz="1400" b="1" dirty="0" smtClean="0">
                <a:solidFill>
                  <a:srgbClr val="000000"/>
                </a:solidFill>
              </a:rPr>
              <a:t>() – </a:t>
            </a:r>
            <a:r>
              <a:rPr lang="fr-FR" sz="1400" b="1" dirty="0" err="1" smtClean="0">
                <a:solidFill>
                  <a:srgbClr val="000000"/>
                </a:solidFill>
              </a:rPr>
              <a:t>startTime</a:t>
            </a:r>
            <a:r>
              <a:rPr lang="fr-FR" sz="1400" b="1" dirty="0" smtClean="0">
                <a:solidFill>
                  <a:srgbClr val="000000"/>
                </a:solidFill>
              </a:rPr>
              <a:t>, </a:t>
            </a:r>
            <a:r>
              <a:rPr lang="fr-FR" sz="1400" b="1" dirty="0" err="1" smtClean="0">
                <a:solidFill>
                  <a:srgbClr val="000000"/>
                </a:solidFill>
              </a:rPr>
              <a:t>TimeUnit</a:t>
            </a:r>
            <a:r>
              <a:rPr lang="fr-FR" sz="1400" b="1" dirty="0" smtClean="0">
                <a:solidFill>
                  <a:srgbClr val="000000"/>
                </a:solidFill>
              </a:rPr>
              <a:t>. </a:t>
            </a:r>
            <a:r>
              <a:rPr lang="fr-FR" sz="1400" b="1" dirty="0" smtClean="0">
                <a:solidFill>
                  <a:schemeClr val="accent6">
                    <a:lumMod val="75000"/>
                  </a:schemeClr>
                </a:solidFill>
              </a:rPr>
              <a:t>NANOSECONDS</a:t>
            </a:r>
            <a:r>
              <a:rPr lang="fr-FR" sz="1400" b="1" dirty="0" smtClean="0">
                <a:solidFill>
                  <a:srgbClr val="000000"/>
                </a:solidFill>
              </a:rPr>
              <a:t>)</a:t>
            </a:r>
          </a:p>
          <a:p>
            <a:endParaRPr lang="fr-FR" sz="1400" b="1" dirty="0">
              <a:solidFill>
                <a:srgbClr val="660E7A"/>
              </a:solidFill>
            </a:endParaRPr>
          </a:p>
          <a:p>
            <a:endParaRPr lang="fr-FR" sz="1400" b="1" dirty="0" smtClean="0">
              <a:solidFill>
                <a:srgbClr val="660E7A"/>
              </a:solidFill>
            </a:endParaRPr>
          </a:p>
          <a:p>
            <a:endParaRPr lang="fr-FR" sz="1400" b="1" dirty="0">
              <a:solidFill>
                <a:srgbClr val="660E7A"/>
              </a:solidFill>
            </a:endParaRPr>
          </a:p>
          <a:p>
            <a:r>
              <a:rPr lang="fr-FR" sz="1400" dirty="0" smtClean="0"/>
              <a:t>;</a:t>
            </a:r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156176" y="1788815"/>
            <a:ext cx="1944216" cy="7920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000" b="1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o</a:t>
            </a:r>
            <a:r>
              <a:rPr lang="fr-FR" sz="3000" b="1" dirty="0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u </a:t>
            </a:r>
            <a:r>
              <a:rPr lang="fr-FR" sz="3000" b="1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encore mieux </a:t>
            </a:r>
          </a:p>
        </p:txBody>
      </p:sp>
    </p:spTree>
    <p:extLst>
      <p:ext uri="{BB962C8B-B14F-4D97-AF65-F5344CB8AC3E}">
        <p14:creationId xmlns:p14="http://schemas.microsoft.com/office/powerpoint/2010/main" val="105035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Gauge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59</a:t>
            </a:fld>
            <a:endParaRPr lang="fr-FR" dirty="0"/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467544" y="675159"/>
            <a:ext cx="7920880" cy="3888432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24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9B170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66813" marR="0" indent="-1762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fr-FR" sz="2400" dirty="0" smtClean="0">
              <a:solidFill>
                <a:srgbClr val="323334"/>
              </a:solidFill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Mesurer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l’utilisation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de la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mémoire ?</a:t>
            </a:r>
            <a:endParaRPr lang="fr-FR" sz="2400" dirty="0" smtClean="0">
              <a:solidFill>
                <a:srgbClr val="323334"/>
              </a:solidFill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400" dirty="0" smtClean="0">
              <a:solidFill>
                <a:srgbClr val="323334"/>
              </a:solidFill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400" dirty="0">
              <a:solidFill>
                <a:srgbClr val="323334"/>
              </a:solidFill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r>
              <a:rPr lang="fr-FR" sz="2400" dirty="0" smtClean="0">
                <a:latin typeface="BNPP Sans Extra Bold" pitchFamily="50" charset="0"/>
              </a:rPr>
              <a:t>Connaître le </a:t>
            </a:r>
            <a:r>
              <a:rPr lang="fr-FR" sz="2400" dirty="0" smtClean="0">
                <a:latin typeface="BNPP Sans Extra Bold" pitchFamily="50" charset="0"/>
              </a:rPr>
              <a:t>nombre de messages restant dans la file ?</a:t>
            </a:r>
          </a:p>
          <a:p>
            <a:pPr marL="0" indent="0">
              <a:buFont typeface="Lucida Grande"/>
              <a:buNone/>
            </a:pPr>
            <a:endParaRPr lang="fr-FR" sz="2400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400" dirty="0" smtClean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1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534"/>
            <a:ext cx="914400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74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Gauge 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60</a:t>
            </a:fld>
            <a:endParaRPr lang="fr-FR" noProof="0" dirty="0"/>
          </a:p>
        </p:txBody>
      </p:sp>
      <p:sp>
        <p:nvSpPr>
          <p:cNvPr id="5" name="ZoneTexte 4"/>
          <p:cNvSpPr txBox="1"/>
          <p:nvPr/>
        </p:nvSpPr>
        <p:spPr>
          <a:xfrm>
            <a:off x="467544" y="699542"/>
            <a:ext cx="8280920" cy="15841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/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2400" dirty="0">
                <a:solidFill>
                  <a:srgbClr val="323334"/>
                </a:solidFill>
                <a:latin typeface="BNPP Sans Extra Bold" pitchFamily="50" charset="0"/>
              </a:rPr>
              <a:t>Une gauge représente une valeur unique numérique qui peut augmenter ou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diminuer 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(vs </a:t>
            </a:r>
            <a:r>
              <a:rPr lang="fr-FR" sz="2400" dirty="0" err="1" smtClean="0">
                <a:solidFill>
                  <a:srgbClr val="323334"/>
                </a:solidFill>
                <a:latin typeface="BNPP Sans Extra Bold" pitchFamily="50" charset="0"/>
              </a:rPr>
              <a:t>counter</a:t>
            </a:r>
            <a:r>
              <a:rPr lang="fr-FR" sz="2400" dirty="0" smtClean="0">
                <a:solidFill>
                  <a:srgbClr val="323334"/>
                </a:solidFill>
                <a:latin typeface="BNPP Sans Extra Bold" pitchFamily="50" charset="0"/>
              </a:rPr>
              <a:t>)</a:t>
            </a:r>
            <a:endParaRPr lang="fr-FR" sz="2400" dirty="0">
              <a:solidFill>
                <a:srgbClr val="323334"/>
              </a:solidFill>
              <a:latin typeface="BNPP Sans Extra Bold" pitchFamily="50" charset="0"/>
            </a:endParaRPr>
          </a:p>
          <a:p>
            <a:endParaRPr lang="fr-FR" sz="1400" dirty="0">
              <a:solidFill>
                <a:schemeClr val="bg1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091" y="2044457"/>
            <a:ext cx="3759125" cy="2039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16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Gauge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61</a:t>
            </a:fld>
            <a:endParaRPr lang="fr-FR" noProof="0" dirty="0"/>
          </a:p>
        </p:txBody>
      </p:sp>
      <p:sp>
        <p:nvSpPr>
          <p:cNvPr id="6" name="Rectangle 5"/>
          <p:cNvSpPr/>
          <p:nvPr/>
        </p:nvSpPr>
        <p:spPr>
          <a:xfrm>
            <a:off x="712143" y="1419622"/>
            <a:ext cx="4147889" cy="2533998"/>
          </a:xfrm>
          <a:prstGeom prst="rect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1400" dirty="0" smtClean="0">
              <a:solidFill>
                <a:srgbClr val="808000"/>
              </a:solidFill>
            </a:endParaRPr>
          </a:p>
          <a:p>
            <a:endParaRPr lang="fr-FR" sz="1400" dirty="0" smtClean="0">
              <a:solidFill>
                <a:srgbClr val="808000"/>
              </a:solidFill>
            </a:endParaRPr>
          </a:p>
          <a:p>
            <a:endParaRPr lang="fr-FR" sz="1400" dirty="0">
              <a:solidFill>
                <a:srgbClr val="808000"/>
              </a:solidFill>
            </a:endParaRPr>
          </a:p>
          <a:p>
            <a:r>
              <a:rPr lang="fr-FR" sz="1400" dirty="0" smtClean="0">
                <a:solidFill>
                  <a:srgbClr val="808000"/>
                </a:solidFill>
              </a:rPr>
              <a:t>@</a:t>
            </a:r>
            <a:r>
              <a:rPr lang="fr-FR" sz="1400" dirty="0">
                <a:solidFill>
                  <a:srgbClr val="808000"/>
                </a:solidFill>
              </a:rPr>
              <a:t>Autowired</a:t>
            </a:r>
            <a:br>
              <a:rPr lang="fr-FR" sz="1400" dirty="0">
                <a:solidFill>
                  <a:srgbClr val="808000"/>
                </a:solidFill>
              </a:rPr>
            </a:br>
            <a:r>
              <a:rPr lang="fr-FR" sz="1400" b="1" dirty="0">
                <a:solidFill>
                  <a:srgbClr val="000080"/>
                </a:solidFill>
              </a:rPr>
              <a:t>private </a:t>
            </a:r>
            <a:r>
              <a:rPr lang="fr-FR" sz="1400" dirty="0"/>
              <a:t> </a:t>
            </a:r>
            <a:r>
              <a:rPr lang="fr-FR" sz="1400" b="1" dirty="0" smtClean="0">
                <a:solidFill>
                  <a:srgbClr val="660E7A"/>
                </a:solidFill>
              </a:rPr>
              <a:t>meterRegistry;</a:t>
            </a:r>
          </a:p>
          <a:p>
            <a:r>
              <a:rPr lang="fr-FR" sz="1400" b="1" dirty="0" smtClean="0">
                <a:solidFill>
                  <a:srgbClr val="000000"/>
                </a:solidFill>
              </a:rPr>
              <a:t>…</a:t>
            </a:r>
          </a:p>
          <a:p>
            <a:endParaRPr lang="fr-FR" sz="1400" b="1" dirty="0" smtClean="0">
              <a:solidFill>
                <a:srgbClr val="660E7A"/>
              </a:solidFill>
            </a:endParaRPr>
          </a:p>
          <a:p>
            <a:r>
              <a:rPr lang="fr-FR" sz="1400" b="1" dirty="0" err="1" smtClean="0">
                <a:solidFill>
                  <a:srgbClr val="660E7A"/>
                </a:solidFill>
              </a:rPr>
              <a:t>meterRegistry.gauge</a:t>
            </a:r>
            <a:r>
              <a:rPr lang="fr-FR" sz="1400" b="1" dirty="0" smtClean="0">
                <a:solidFill>
                  <a:srgbClr val="660E7A"/>
                </a:solidFill>
              </a:rPr>
              <a:t>(</a:t>
            </a:r>
            <a:r>
              <a:rPr lang="fr-FR" sz="1400" b="1" dirty="0" smtClean="0">
                <a:solidFill>
                  <a:srgbClr val="000000"/>
                </a:solidFill>
              </a:rPr>
              <a:t>"</a:t>
            </a:r>
            <a:r>
              <a:rPr lang="fr-FR" sz="1400" b="1" dirty="0" smtClean="0">
                <a:solidFill>
                  <a:schemeClr val="accent2">
                    <a:lumMod val="75000"/>
                  </a:schemeClr>
                </a:solidFill>
              </a:rPr>
              <a:t>gauge.filemessages</a:t>
            </a:r>
            <a:r>
              <a:rPr lang="fr-FR" sz="1400" b="1" dirty="0" smtClean="0">
                <a:solidFill>
                  <a:srgbClr val="000000"/>
                </a:solidFill>
              </a:rPr>
              <a:t>"</a:t>
            </a:r>
            <a:r>
              <a:rPr lang="fr-FR" sz="1400" b="1" dirty="0" smtClean="0">
                <a:solidFill>
                  <a:srgbClr val="660E7A"/>
                </a:solidFill>
              </a:rPr>
              <a:t>);</a:t>
            </a:r>
          </a:p>
          <a:p>
            <a:endParaRPr lang="fr-FR" sz="1400" b="1" dirty="0">
              <a:solidFill>
                <a:srgbClr val="660E7A"/>
              </a:solidFill>
            </a:endParaRPr>
          </a:p>
          <a:p>
            <a:r>
              <a:rPr lang="fr-FR" sz="1400" b="1" dirty="0" smtClean="0">
                <a:solidFill>
                  <a:srgbClr val="000000"/>
                </a:solidFill>
              </a:rPr>
              <a:t>…</a:t>
            </a:r>
          </a:p>
          <a:p>
            <a:endParaRPr lang="fr-FR" sz="1400" b="1" dirty="0">
              <a:solidFill>
                <a:srgbClr val="660E7A"/>
              </a:solidFill>
            </a:endParaRPr>
          </a:p>
          <a:p>
            <a:endParaRPr lang="fr-FR" sz="1400" b="1" dirty="0">
              <a:solidFill>
                <a:srgbClr val="660E7A"/>
              </a:solidFill>
            </a:endParaRPr>
          </a:p>
          <a:p>
            <a:endParaRPr lang="fr-FR" sz="1400" b="1" dirty="0" smtClean="0">
              <a:solidFill>
                <a:srgbClr val="660E7A"/>
              </a:solidFill>
            </a:endParaRPr>
          </a:p>
          <a:p>
            <a:endParaRPr lang="fr-FR" sz="1400" b="1" dirty="0">
              <a:solidFill>
                <a:srgbClr val="660E7A"/>
              </a:solidFill>
            </a:endParaRPr>
          </a:p>
          <a:p>
            <a:r>
              <a:rPr lang="fr-FR" sz="1400" dirty="0" smtClean="0"/>
              <a:t>;</a:t>
            </a:r>
            <a:endParaRPr lang="fr-F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70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Mais </a:t>
            </a:r>
            <a:r>
              <a:rPr lang="fr-FR" dirty="0" smtClean="0"/>
              <a:t>encore…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62</a:t>
            </a:fld>
            <a:endParaRPr lang="fr-FR" noProof="0" dirty="0"/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270570" y="742975"/>
            <a:ext cx="8640960" cy="3600400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24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9B170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66813" marR="0" indent="-1762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>
                <a:latin typeface="BNPP Sans Extra Bold" pitchFamily="50" charset="0"/>
              </a:rPr>
              <a:t>Distribution </a:t>
            </a:r>
            <a:r>
              <a:rPr lang="fr-FR" sz="2400" dirty="0" err="1">
                <a:latin typeface="BNPP Sans Extra Bold" pitchFamily="50" charset="0"/>
              </a:rPr>
              <a:t>summaries</a:t>
            </a: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err="1">
                <a:latin typeface="BNPP Sans Extra Bold" pitchFamily="50" charset="0"/>
              </a:rPr>
              <a:t>Histograms</a:t>
            </a:r>
            <a:r>
              <a:rPr lang="fr-FR" sz="2400" dirty="0">
                <a:latin typeface="BNPP Sans Extra Bold" pitchFamily="50" charset="0"/>
              </a:rPr>
              <a:t> et </a:t>
            </a:r>
            <a:r>
              <a:rPr lang="fr-FR" sz="2400" dirty="0" smtClean="0">
                <a:latin typeface="BNPP Sans Extra Bold" pitchFamily="50" charset="0"/>
              </a:rPr>
              <a:t>percentiles</a:t>
            </a: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NPP Sans Extra Bold" pitchFamily="50" charset="0"/>
              </a:rPr>
              <a:t>Cache </a:t>
            </a:r>
            <a:r>
              <a:rPr lang="fr-FR" sz="2400" dirty="0" err="1" smtClean="0">
                <a:latin typeface="BNPP Sans Extra Bold" pitchFamily="50" charset="0"/>
              </a:rPr>
              <a:t>metrics</a:t>
            </a: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err="1" smtClean="0">
                <a:latin typeface="BNPP Sans Extra Bold" pitchFamily="50" charset="0"/>
              </a:rPr>
              <a:t>RestTemplate</a:t>
            </a:r>
            <a:r>
              <a:rPr lang="fr-FR" sz="2400" dirty="0" smtClean="0">
                <a:latin typeface="BNPP Sans Extra Bold" pitchFamily="50" charset="0"/>
              </a:rPr>
              <a:t> </a:t>
            </a:r>
            <a:r>
              <a:rPr lang="fr-FR" sz="2400" dirty="0" err="1" smtClean="0">
                <a:latin typeface="BNPP Sans Extra Bold" pitchFamily="50" charset="0"/>
              </a:rPr>
              <a:t>metrics</a:t>
            </a: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err="1" smtClean="0">
                <a:latin typeface="BNPP Sans Extra Bold" pitchFamily="50" charset="0"/>
              </a:rPr>
              <a:t>DataSource</a:t>
            </a:r>
            <a:r>
              <a:rPr lang="fr-FR" sz="2400" dirty="0" smtClean="0">
                <a:latin typeface="BNPP Sans Extra Bold" pitchFamily="50" charset="0"/>
              </a:rPr>
              <a:t> </a:t>
            </a:r>
            <a:r>
              <a:rPr lang="fr-FR" sz="2400" dirty="0" err="1" smtClean="0">
                <a:latin typeface="BNPP Sans Extra Bold" pitchFamily="50" charset="0"/>
              </a:rPr>
              <a:t>metrics</a:t>
            </a: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NPP Sans Extra Bold" pitchFamily="50" charset="0"/>
              </a:rPr>
              <a:t> …</a:t>
            </a: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11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>
                <a:latin typeface="BNPP Sans Extra Bold" pitchFamily="50" charset="0"/>
              </a:rPr>
              <a:t>Exercice </a:t>
            </a:r>
            <a:r>
              <a:rPr lang="fr-FR" sz="2800" dirty="0" smtClean="0">
                <a:latin typeface="BNPP Sans Extra Bold" pitchFamily="50" charset="0"/>
              </a:rPr>
              <a:t>5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63</a:t>
            </a:fld>
            <a:endParaRPr lang="fr-FR" dirty="0"/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251520" y="771550"/>
            <a:ext cx="8460000" cy="360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endParaRPr lang="fr-FR" sz="24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742950" indent="-742950">
              <a:buFont typeface="+mj-lt"/>
              <a:buAutoNum type="arabicPeriod"/>
            </a:pP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Afficher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le nombre de fois que le service qui liste des adhérents est appelé, la durée maximale du service, la durée totale des appels au 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service</a:t>
            </a:r>
          </a:p>
          <a:p>
            <a:pPr marL="742950" indent="-742950">
              <a:buFont typeface="+mj-lt"/>
              <a:buAutoNum type="arabicPeriod"/>
            </a:pP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742950" indent="-742950">
              <a:buFont typeface="+mj-lt"/>
              <a:buAutoNum type="arabicPeriod"/>
            </a:pP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742950" indent="-742950">
              <a:buFont typeface="+mj-lt"/>
              <a:buAutoNum type="arabicPeriod"/>
            </a:pP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742950" indent="-742950">
              <a:buFont typeface="+mj-lt"/>
              <a:buAutoNum type="arabicPeriod"/>
            </a:pPr>
            <a:endParaRPr lang="fr-FR" sz="24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742950" indent="-742950">
              <a:buFont typeface="+mj-lt"/>
              <a:buAutoNum type="arabicPeriod"/>
            </a:pPr>
            <a:endParaRPr lang="fr-FR" sz="24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76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87574"/>
            <a:ext cx="17145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851920" y="1563638"/>
            <a:ext cx="4680520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600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BNPP Sans Extra Bold" pitchFamily="50" charset="0"/>
              </a:rPr>
              <a:t>ET </a:t>
            </a:r>
            <a:r>
              <a:rPr lang="fr-FR" sz="6600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BNPP Sans Extra Bold" pitchFamily="50" charset="0"/>
              </a:rPr>
              <a:t>LA SÉCURITÉ </a:t>
            </a:r>
            <a:r>
              <a:rPr lang="fr-FR" sz="6600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BNPP Sans Extra Bold" pitchFamily="50" charset="0"/>
              </a:rPr>
              <a:t>?</a:t>
            </a:r>
            <a:endParaRPr lang="fr-FR" sz="6600" dirty="0" smtClean="0">
              <a:ln>
                <a:solidFill>
                  <a:srgbClr val="000000"/>
                </a:solidFill>
              </a:ln>
              <a:solidFill>
                <a:srgbClr val="000000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7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Sécurité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65</a:t>
            </a:fld>
            <a:endParaRPr lang="fr-FR" noProof="0" dirty="0"/>
          </a:p>
        </p:txBody>
      </p:sp>
      <p:sp>
        <p:nvSpPr>
          <p:cNvPr id="6" name="Rectangle 5"/>
          <p:cNvSpPr/>
          <p:nvPr/>
        </p:nvSpPr>
        <p:spPr>
          <a:xfrm>
            <a:off x="616893" y="2283718"/>
            <a:ext cx="7748289" cy="168590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rgbClr val="E8527C"/>
                </a:solidFill>
              </a:rPr>
              <a:t>protected void</a:t>
            </a:r>
            <a:r>
              <a:rPr lang="en-US" sz="1400" dirty="0">
                <a:solidFill>
                  <a:srgbClr val="000000"/>
                </a:solidFill>
              </a:rPr>
              <a:t> configure(</a:t>
            </a:r>
            <a:r>
              <a:rPr lang="en-US" sz="1400" dirty="0" err="1">
                <a:solidFill>
                  <a:srgbClr val="000000"/>
                </a:solidFill>
              </a:rPr>
              <a:t>HttpSecurity</a:t>
            </a:r>
            <a:r>
              <a:rPr lang="en-US" sz="1400" dirty="0">
                <a:solidFill>
                  <a:srgbClr val="000000"/>
                </a:solidFill>
              </a:rPr>
              <a:t> http) </a:t>
            </a:r>
            <a:r>
              <a:rPr lang="en-US" sz="1400" dirty="0">
                <a:solidFill>
                  <a:srgbClr val="E8527C"/>
                </a:solidFill>
              </a:rPr>
              <a:t>throws</a:t>
            </a:r>
            <a:r>
              <a:rPr lang="en-US" sz="1400" dirty="0">
                <a:solidFill>
                  <a:srgbClr val="000000"/>
                </a:solidFill>
              </a:rPr>
              <a:t> Exception {</a:t>
            </a:r>
          </a:p>
          <a:p>
            <a:r>
              <a:rPr lang="en-US" sz="1400" dirty="0">
                <a:solidFill>
                  <a:srgbClr val="000000"/>
                </a:solidFill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</a:rPr>
              <a:t>http.requestMatcher</a:t>
            </a:r>
            <a:r>
              <a:rPr lang="en-US" sz="1400" dirty="0" smtClean="0">
                <a:solidFill>
                  <a:srgbClr val="000000"/>
                </a:solidFill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</a:rPr>
              <a:t>EndpointRequest.toAnyEndpoint</a:t>
            </a:r>
            <a:r>
              <a:rPr lang="en-US" sz="1400" dirty="0">
                <a:solidFill>
                  <a:srgbClr val="000000"/>
                </a:solidFill>
              </a:rPr>
              <a:t>()).</a:t>
            </a:r>
            <a:r>
              <a:rPr lang="en-US" sz="1400" dirty="0" err="1">
                <a:solidFill>
                  <a:srgbClr val="000000"/>
                </a:solidFill>
              </a:rPr>
              <a:t>authorizeRequests</a:t>
            </a:r>
            <a:r>
              <a:rPr lang="en-US" sz="1400" dirty="0">
                <a:solidFill>
                  <a:srgbClr val="000000"/>
                </a:solidFill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</a:rPr>
              <a:t>				.</a:t>
            </a:r>
            <a:r>
              <a:rPr lang="en-US" sz="1400" dirty="0" err="1">
                <a:solidFill>
                  <a:srgbClr val="000000"/>
                </a:solidFill>
              </a:rPr>
              <a:t>anyRequest</a:t>
            </a:r>
            <a:r>
              <a:rPr lang="en-US" sz="1400" dirty="0">
                <a:solidFill>
                  <a:srgbClr val="000000"/>
                </a:solidFill>
              </a:rPr>
              <a:t>().hasRole</a:t>
            </a:r>
            <a:r>
              <a:rPr lang="en-US" sz="1400" dirty="0" smtClean="0">
                <a:solidFill>
                  <a:srgbClr val="000000"/>
                </a:solidFill>
              </a:rPr>
              <a:t>(</a:t>
            </a:r>
            <a:r>
              <a:rPr lang="en-US" sz="1400" dirty="0" smtClean="0">
                <a:solidFill>
                  <a:srgbClr val="00975F"/>
                </a:solidFill>
              </a:rPr>
              <a:t>“ROLE_SIT"</a:t>
            </a:r>
            <a:r>
              <a:rPr lang="en-US" sz="1400" dirty="0" smtClean="0">
                <a:solidFill>
                  <a:srgbClr val="000000"/>
                </a:solidFill>
              </a:rPr>
              <a:t>)</a:t>
            </a:r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>
                <a:solidFill>
                  <a:srgbClr val="000000"/>
                </a:solidFill>
              </a:rPr>
              <a:t>				.and()</a:t>
            </a:r>
          </a:p>
          <a:p>
            <a:r>
              <a:rPr lang="en-US" sz="1400" dirty="0">
                <a:solidFill>
                  <a:srgbClr val="000000"/>
                </a:solidFill>
              </a:rPr>
              <a:t>			.</a:t>
            </a:r>
            <a:r>
              <a:rPr lang="en-US" sz="1400" dirty="0" err="1">
                <a:solidFill>
                  <a:srgbClr val="000000"/>
                </a:solidFill>
              </a:rPr>
              <a:t>httpBasic</a:t>
            </a:r>
            <a:r>
              <a:rPr lang="en-US" sz="1400" dirty="0">
                <a:solidFill>
                  <a:srgbClr val="000000"/>
                </a:solidFill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</a:rPr>
              <a:t>	}</a:t>
            </a:r>
            <a:endParaRPr lang="fr-FR" sz="1400" dirty="0" smtClean="0">
              <a:solidFill>
                <a:srgbClr val="000000"/>
              </a:solidFill>
            </a:endParaRPr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342578" y="855111"/>
            <a:ext cx="8460000" cy="1068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800" dirty="0" smtClean="0">
                <a:latin typeface="BNPP Sans Extra Bold" pitchFamily="50" charset="0"/>
              </a:rPr>
              <a:t>On peut restreindre l’accès HTTP à des rôles (habilitations) déterminés</a:t>
            </a:r>
          </a:p>
          <a:p>
            <a:pPr marL="0" indent="0">
              <a:buFont typeface="Lucida Grande"/>
              <a:buNone/>
            </a:pPr>
            <a:endParaRPr lang="fr-FR" sz="2800" dirty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r>
              <a:rPr lang="fr-FR" sz="2800" dirty="0" err="1" smtClean="0">
                <a:latin typeface="BNPP Sans Extra Bold" pitchFamily="50" charset="0"/>
              </a:rPr>
              <a:t>EndPoint</a:t>
            </a:r>
            <a:r>
              <a:rPr lang="fr-FR" sz="2800" dirty="0" smtClean="0">
                <a:latin typeface="BNPP Sans Extra Bold" pitchFamily="50" charset="0"/>
              </a:rPr>
              <a:t> </a:t>
            </a:r>
            <a:r>
              <a:rPr lang="fr-FR" sz="2800" dirty="0" err="1" smtClean="0">
                <a:latin typeface="BNPP Sans Extra Bold" pitchFamily="50" charset="0"/>
              </a:rPr>
              <a:t>Request</a:t>
            </a:r>
            <a:r>
              <a:rPr lang="fr-FR" sz="2800" dirty="0" smtClean="0">
                <a:latin typeface="BNPP Sans Extra Bold" pitchFamily="50" charset="0"/>
              </a:rPr>
              <a:t> permet de cibler les endpoints  (info, </a:t>
            </a:r>
            <a:r>
              <a:rPr lang="fr-FR" sz="2800" dirty="0" err="1" smtClean="0">
                <a:latin typeface="BNPP Sans Extra Bold" pitchFamily="50" charset="0"/>
              </a:rPr>
              <a:t>health</a:t>
            </a:r>
            <a:r>
              <a:rPr lang="fr-FR" sz="2800" dirty="0" smtClean="0">
                <a:latin typeface="BNPP Sans Extra Bold" pitchFamily="50" charset="0"/>
              </a:rPr>
              <a:t>, etc.) :</a:t>
            </a:r>
            <a:endParaRPr lang="fr-FR" sz="2800" dirty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800" dirty="0" smtClean="0">
              <a:latin typeface="BNPP Sans Extra Bold" pitchFamily="50" charset="0"/>
            </a:endParaRPr>
          </a:p>
          <a:p>
            <a:pPr marL="0" indent="0" algn="ctr">
              <a:buFont typeface="Lucida Grande"/>
              <a:buNone/>
            </a:pPr>
            <a:endParaRPr lang="fr-FR" sz="2800" dirty="0" smtClean="0">
              <a:latin typeface="BNPP Sans Extra Bold" pitchFamily="50" charset="0"/>
            </a:endParaRPr>
          </a:p>
          <a:p>
            <a:pPr marL="0" indent="0" algn="ctr">
              <a:buFont typeface="Lucida Grande"/>
              <a:buNone/>
            </a:pPr>
            <a:endParaRPr lang="fr-FR" sz="2800" dirty="0" smtClean="0">
              <a:latin typeface="BNPP Sans Extra Bold" pitchFamily="50" charset="0"/>
            </a:endParaRPr>
          </a:p>
          <a:p>
            <a:pPr marL="0" indent="0" algn="ctr">
              <a:buFont typeface="Lucida Grande"/>
              <a:buNone/>
            </a:pPr>
            <a:endParaRPr lang="fr-FR" sz="3600" dirty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83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Sécurité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</a:rPr>
              <a:t>Notions d'architecture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66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5576" y="987574"/>
            <a:ext cx="2592288" cy="2088232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smtClean="0">
                <a:solidFill>
                  <a:schemeClr val="tx1"/>
                </a:solidFill>
                <a:latin typeface="BNPP Sans Extra Bold" pitchFamily="50" charset="0"/>
              </a:rPr>
              <a:t>ENDPOINTS FGAT</a:t>
            </a:r>
            <a:endParaRPr lang="fr-FR" sz="2400" dirty="0" smtClean="0">
              <a:solidFill>
                <a:schemeClr val="tx1"/>
              </a:solidFill>
              <a:latin typeface="BNPP Sans Extra Bold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64088" y="2031689"/>
            <a:ext cx="2808312" cy="2266553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smtClean="0">
                <a:solidFill>
                  <a:schemeClr val="tx1"/>
                </a:solidFill>
                <a:latin typeface="BNPP Sans Extra Bold" pitchFamily="50" charset="0"/>
              </a:rPr>
              <a:t>ENDPOINTS SIT</a:t>
            </a:r>
            <a:endParaRPr lang="fr-FR" sz="2400" dirty="0" smtClean="0">
              <a:solidFill>
                <a:schemeClr val="tx1"/>
              </a:solidFill>
              <a:latin typeface="BNPP Sans Extra Bold" pitchFamily="50" charset="0"/>
            </a:endParaRPr>
          </a:p>
        </p:txBody>
      </p:sp>
      <p:sp>
        <p:nvSpPr>
          <p:cNvPr id="7" name="Étoile à 12 branches 6"/>
          <p:cNvSpPr/>
          <p:nvPr/>
        </p:nvSpPr>
        <p:spPr>
          <a:xfrm>
            <a:off x="2699792" y="2354026"/>
            <a:ext cx="3024336" cy="2305956"/>
          </a:xfrm>
          <a:prstGeom prst="star12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tx1"/>
                </a:solidFill>
                <a:latin typeface="BNPP Sans Extra Bold" pitchFamily="50" charset="0"/>
              </a:rPr>
              <a:t>ENDPOINTS OUVERTS </a:t>
            </a:r>
            <a:r>
              <a:rPr lang="fr-FR" sz="1400" dirty="0">
                <a:solidFill>
                  <a:schemeClr val="tx1"/>
                </a:solidFill>
                <a:latin typeface="BNPP Sans Extra Bold" pitchFamily="50" charset="0"/>
              </a:rPr>
              <a:t>À</a:t>
            </a:r>
            <a:r>
              <a:rPr lang="fr-FR" sz="1400" dirty="0" smtClean="0">
                <a:solidFill>
                  <a:schemeClr val="tx1"/>
                </a:solidFill>
                <a:latin typeface="BNPP Sans Extra Bold" pitchFamily="50" charset="0"/>
              </a:rPr>
              <a:t> TOUS</a:t>
            </a:r>
            <a:endParaRPr lang="fr-FR" sz="1400" dirty="0" smtClean="0">
              <a:solidFill>
                <a:schemeClr val="tx1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Notions d'architecture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67</a:t>
            </a:fld>
            <a:endParaRPr lang="fr-F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0538"/>
            <a:ext cx="9180512" cy="516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275856" y="1563638"/>
            <a:ext cx="5256584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6600" dirty="0" smtClean="0">
                <a:ln>
                  <a:solidFill>
                    <a:srgbClr val="000000"/>
                  </a:solidFill>
                </a:ln>
                <a:latin typeface="BNPP Sans Extra Bold" pitchFamily="50" charset="0"/>
              </a:rPr>
              <a:t>DASHBOARDS</a:t>
            </a:r>
          </a:p>
        </p:txBody>
      </p:sp>
    </p:spTree>
    <p:extLst>
      <p:ext uri="{BB962C8B-B14F-4D97-AF65-F5344CB8AC3E}">
        <p14:creationId xmlns:p14="http://schemas.microsoft.com/office/powerpoint/2010/main" val="351613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1"/>
          <p:cNvSpPr>
            <a:spLocks noGrp="1"/>
          </p:cNvSpPr>
          <p:nvPr>
            <p:ph idx="1"/>
          </p:nvPr>
        </p:nvSpPr>
        <p:spPr>
          <a:xfrm>
            <a:off x="395536" y="276921"/>
            <a:ext cx="6120680" cy="4946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BNPP Sans Extra Bold" pitchFamily="50" charset="0"/>
              </a:rPr>
              <a:t>Dashboards</a:t>
            </a:r>
            <a:endParaRPr lang="fr-FR" sz="2400" dirty="0">
              <a:latin typeface="BNPP Sans Extra Bold" pitchFamily="50" charset="0"/>
            </a:endParaRPr>
          </a:p>
        </p:txBody>
      </p:sp>
      <p:sp>
        <p:nvSpPr>
          <p:cNvPr id="11" name="Espace réservé du contenu 1"/>
          <p:cNvSpPr txBox="1">
            <a:spLocks/>
          </p:cNvSpPr>
          <p:nvPr/>
        </p:nvSpPr>
        <p:spPr>
          <a:xfrm>
            <a:off x="342578" y="855111"/>
            <a:ext cx="8460000" cy="35888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800" dirty="0" smtClean="0">
                <a:latin typeface="BNPP Sans Extra Bold" pitchFamily="50" charset="0"/>
              </a:rPr>
              <a:t>Maintenant que chaque application a ses métriques dans son coin, comment consolider les </a:t>
            </a:r>
            <a:r>
              <a:rPr lang="fr-FR" sz="2800" dirty="0" smtClean="0">
                <a:latin typeface="BNPP Sans Extra Bold" pitchFamily="50" charset="0"/>
              </a:rPr>
              <a:t>données ?</a:t>
            </a:r>
            <a:endParaRPr lang="fr-FR" sz="2800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800" dirty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r>
              <a:rPr lang="fr-FR" sz="2800" dirty="0" smtClean="0">
                <a:latin typeface="BNPP Sans Extra Bold" pitchFamily="50" charset="0"/>
              </a:rPr>
              <a:t>- Avoir </a:t>
            </a:r>
            <a:r>
              <a:rPr lang="fr-FR" sz="2800" dirty="0" smtClean="0">
                <a:latin typeface="BNPP Sans Extra Bold" pitchFamily="50" charset="0"/>
              </a:rPr>
              <a:t>un dashboard unique avec toutes les infos</a:t>
            </a:r>
          </a:p>
          <a:p>
            <a:pPr marL="0" indent="0">
              <a:buFont typeface="Lucida Grande"/>
              <a:buNone/>
            </a:pPr>
            <a:endParaRPr lang="fr-FR" sz="2800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r>
              <a:rPr lang="fr-FR" sz="2800" dirty="0" smtClean="0">
                <a:latin typeface="BNPP Sans Extra Bold" pitchFamily="50" charset="0"/>
              </a:rPr>
              <a:t>- Graphes</a:t>
            </a:r>
            <a:endParaRPr lang="fr-FR" sz="2800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800" dirty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r>
              <a:rPr lang="fr-FR" sz="2800" dirty="0" smtClean="0">
                <a:latin typeface="BNPP Sans Extra Bold" pitchFamily="50" charset="0"/>
              </a:rPr>
              <a:t>- Système d’alertes</a:t>
            </a:r>
            <a:endParaRPr lang="fr-FR" sz="2800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800" dirty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800" dirty="0" smtClean="0">
              <a:latin typeface="BNPP Sans Extra Bold" pitchFamily="50" charset="0"/>
            </a:endParaRPr>
          </a:p>
          <a:p>
            <a:pPr marL="0" indent="0" algn="ctr">
              <a:buFont typeface="Lucida Grande"/>
              <a:buNone/>
            </a:pPr>
            <a:endParaRPr lang="fr-FR" sz="2800" dirty="0" smtClean="0">
              <a:latin typeface="BNPP Sans Extra Bold" pitchFamily="50" charset="0"/>
            </a:endParaRPr>
          </a:p>
          <a:p>
            <a:pPr marL="0" indent="0" algn="ctr">
              <a:buFont typeface="Lucida Grande"/>
              <a:buNone/>
            </a:pPr>
            <a:endParaRPr lang="fr-FR" sz="2800" dirty="0" smtClean="0">
              <a:latin typeface="BNPP Sans Extra Bold" pitchFamily="50" charset="0"/>
            </a:endParaRPr>
          </a:p>
          <a:p>
            <a:pPr marL="0" indent="0" algn="ctr">
              <a:buFont typeface="Lucida Grande"/>
              <a:buNone/>
            </a:pPr>
            <a:endParaRPr lang="fr-FR" sz="3600" dirty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50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 Polling 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Notions d'architecture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69</a:t>
            </a:fld>
            <a:endParaRPr lang="fr-FR" dirty="0"/>
          </a:p>
        </p:txBody>
      </p:sp>
      <p:sp>
        <p:nvSpPr>
          <p:cNvPr id="6" name="Cylindre 5"/>
          <p:cNvSpPr/>
          <p:nvPr/>
        </p:nvSpPr>
        <p:spPr>
          <a:xfrm>
            <a:off x="3491880" y="1779662"/>
            <a:ext cx="2160240" cy="1944216"/>
          </a:xfrm>
          <a:prstGeom prst="can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Serveur Base de données  time </a:t>
            </a:r>
            <a:r>
              <a:rPr lang="fr-FR" sz="2000" dirty="0" err="1" smtClean="0">
                <a:solidFill>
                  <a:schemeClr val="tx1"/>
                </a:solidFill>
              </a:rPr>
              <a:t>series</a:t>
            </a:r>
            <a:endParaRPr lang="fr-FR" sz="2000" dirty="0" smtClean="0">
              <a:solidFill>
                <a:schemeClr val="tx1"/>
              </a:solidFill>
            </a:endParaRPr>
          </a:p>
        </p:txBody>
      </p:sp>
      <p:sp>
        <p:nvSpPr>
          <p:cNvPr id="7" name="Cylindre 6"/>
          <p:cNvSpPr/>
          <p:nvPr/>
        </p:nvSpPr>
        <p:spPr>
          <a:xfrm>
            <a:off x="611560" y="987574"/>
            <a:ext cx="792088" cy="360040"/>
          </a:xfrm>
          <a:prstGeom prst="can">
            <a:avLst/>
          </a:prstGeom>
          <a:solidFill>
            <a:schemeClr val="tx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App1</a:t>
            </a:r>
          </a:p>
        </p:txBody>
      </p:sp>
      <p:sp>
        <p:nvSpPr>
          <p:cNvPr id="8" name="Cylindre 7"/>
          <p:cNvSpPr/>
          <p:nvPr/>
        </p:nvSpPr>
        <p:spPr>
          <a:xfrm>
            <a:off x="1115616" y="2067694"/>
            <a:ext cx="864096" cy="576064"/>
          </a:xfrm>
          <a:prstGeom prst="can">
            <a:avLst/>
          </a:prstGeom>
          <a:solidFill>
            <a:schemeClr val="tx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App2</a:t>
            </a:r>
          </a:p>
        </p:txBody>
      </p:sp>
      <p:sp>
        <p:nvSpPr>
          <p:cNvPr id="9" name="Cylindre 8"/>
          <p:cNvSpPr/>
          <p:nvPr/>
        </p:nvSpPr>
        <p:spPr>
          <a:xfrm>
            <a:off x="7092280" y="1023578"/>
            <a:ext cx="1008112" cy="324036"/>
          </a:xfrm>
          <a:prstGeom prst="can">
            <a:avLst/>
          </a:prstGeom>
          <a:solidFill>
            <a:schemeClr val="tx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App4</a:t>
            </a:r>
          </a:p>
        </p:txBody>
      </p:sp>
      <p:sp>
        <p:nvSpPr>
          <p:cNvPr id="10" name="Cylindre 9"/>
          <p:cNvSpPr/>
          <p:nvPr/>
        </p:nvSpPr>
        <p:spPr>
          <a:xfrm>
            <a:off x="7740352" y="2499742"/>
            <a:ext cx="1008112" cy="792088"/>
          </a:xfrm>
          <a:prstGeom prst="can">
            <a:avLst/>
          </a:prstGeom>
          <a:solidFill>
            <a:schemeClr val="tx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App N</a:t>
            </a:r>
          </a:p>
        </p:txBody>
      </p:sp>
      <p:sp>
        <p:nvSpPr>
          <p:cNvPr id="11" name="Cylindre 10"/>
          <p:cNvSpPr/>
          <p:nvPr/>
        </p:nvSpPr>
        <p:spPr>
          <a:xfrm>
            <a:off x="1115616" y="3867894"/>
            <a:ext cx="864096" cy="360040"/>
          </a:xfrm>
          <a:prstGeom prst="can">
            <a:avLst/>
          </a:prstGeom>
          <a:solidFill>
            <a:schemeClr val="tx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App3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5652120" y="1167594"/>
            <a:ext cx="1440160" cy="111612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0" idx="2"/>
          </p:cNvCxnSpPr>
          <p:nvPr/>
        </p:nvCxnSpPr>
        <p:spPr>
          <a:xfrm>
            <a:off x="5652120" y="2895786"/>
            <a:ext cx="208823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endCxn id="7" idx="4"/>
          </p:cNvCxnSpPr>
          <p:nvPr/>
        </p:nvCxnSpPr>
        <p:spPr>
          <a:xfrm flipH="1" flipV="1">
            <a:off x="1403648" y="1167594"/>
            <a:ext cx="2088232" cy="90010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endCxn id="8" idx="4"/>
          </p:cNvCxnSpPr>
          <p:nvPr/>
        </p:nvCxnSpPr>
        <p:spPr>
          <a:xfrm flipH="1" flipV="1">
            <a:off x="1979712" y="2355726"/>
            <a:ext cx="1512168" cy="39604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H="1">
            <a:off x="1979712" y="3147814"/>
            <a:ext cx="1512168" cy="90010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15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1"/>
          <p:cNvSpPr>
            <a:spLocks noGrp="1"/>
          </p:cNvSpPr>
          <p:nvPr>
            <p:ph idx="1"/>
          </p:nvPr>
        </p:nvSpPr>
        <p:spPr>
          <a:xfrm>
            <a:off x="971600" y="2139702"/>
            <a:ext cx="7488832" cy="4946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BNPP Sans Extra Bold" pitchFamily="50" charset="0"/>
              </a:rPr>
              <a:t>Comment </a:t>
            </a:r>
            <a:r>
              <a:rPr lang="fr-FR" sz="2400" dirty="0" smtClean="0">
                <a:latin typeface="BNPP Sans Extra Bold" pitchFamily="50" charset="0"/>
              </a:rPr>
              <a:t>sait-on qu’on a </a:t>
            </a:r>
            <a:r>
              <a:rPr lang="fr-FR" sz="2400" dirty="0" smtClean="0">
                <a:latin typeface="BNPP Sans Extra Bold" pitchFamily="50" charset="0"/>
              </a:rPr>
              <a:t>une anomalie Back?</a:t>
            </a:r>
            <a:endParaRPr lang="fr-FR" sz="2400" dirty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71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 Push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Notions d'architecture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70</a:t>
            </a:fld>
            <a:endParaRPr lang="fr-FR" dirty="0"/>
          </a:p>
        </p:txBody>
      </p:sp>
      <p:sp>
        <p:nvSpPr>
          <p:cNvPr id="6" name="Cylindre 5"/>
          <p:cNvSpPr/>
          <p:nvPr/>
        </p:nvSpPr>
        <p:spPr>
          <a:xfrm>
            <a:off x="3491880" y="1779662"/>
            <a:ext cx="2160240" cy="1944216"/>
          </a:xfrm>
          <a:prstGeom prst="can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Serveur Base de données  time </a:t>
            </a:r>
            <a:r>
              <a:rPr lang="fr-FR" sz="2000" dirty="0" err="1" smtClean="0">
                <a:solidFill>
                  <a:schemeClr val="tx1"/>
                </a:solidFill>
              </a:rPr>
              <a:t>series</a:t>
            </a:r>
            <a:endParaRPr lang="fr-FR" sz="2000" dirty="0" smtClean="0">
              <a:solidFill>
                <a:schemeClr val="tx1"/>
              </a:solidFill>
            </a:endParaRPr>
          </a:p>
        </p:txBody>
      </p:sp>
      <p:sp>
        <p:nvSpPr>
          <p:cNvPr id="7" name="Cylindre 6"/>
          <p:cNvSpPr/>
          <p:nvPr/>
        </p:nvSpPr>
        <p:spPr>
          <a:xfrm>
            <a:off x="611560" y="987574"/>
            <a:ext cx="792088" cy="360040"/>
          </a:xfrm>
          <a:prstGeom prst="can">
            <a:avLst/>
          </a:prstGeom>
          <a:solidFill>
            <a:schemeClr val="tx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App1</a:t>
            </a:r>
          </a:p>
        </p:txBody>
      </p:sp>
      <p:sp>
        <p:nvSpPr>
          <p:cNvPr id="8" name="Cylindre 7"/>
          <p:cNvSpPr/>
          <p:nvPr/>
        </p:nvSpPr>
        <p:spPr>
          <a:xfrm>
            <a:off x="1115616" y="2067694"/>
            <a:ext cx="864096" cy="576064"/>
          </a:xfrm>
          <a:prstGeom prst="can">
            <a:avLst/>
          </a:prstGeom>
          <a:solidFill>
            <a:schemeClr val="tx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App2</a:t>
            </a:r>
          </a:p>
        </p:txBody>
      </p:sp>
      <p:sp>
        <p:nvSpPr>
          <p:cNvPr id="9" name="Cylindre 8"/>
          <p:cNvSpPr/>
          <p:nvPr/>
        </p:nvSpPr>
        <p:spPr>
          <a:xfrm>
            <a:off x="7092280" y="1023578"/>
            <a:ext cx="1008112" cy="324036"/>
          </a:xfrm>
          <a:prstGeom prst="can">
            <a:avLst/>
          </a:prstGeom>
          <a:solidFill>
            <a:schemeClr val="tx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App4</a:t>
            </a:r>
          </a:p>
        </p:txBody>
      </p:sp>
      <p:sp>
        <p:nvSpPr>
          <p:cNvPr id="10" name="Cylindre 9"/>
          <p:cNvSpPr/>
          <p:nvPr/>
        </p:nvSpPr>
        <p:spPr>
          <a:xfrm>
            <a:off x="7740352" y="2499742"/>
            <a:ext cx="1008112" cy="792088"/>
          </a:xfrm>
          <a:prstGeom prst="can">
            <a:avLst/>
          </a:prstGeom>
          <a:solidFill>
            <a:schemeClr val="tx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App N</a:t>
            </a:r>
          </a:p>
        </p:txBody>
      </p:sp>
      <p:sp>
        <p:nvSpPr>
          <p:cNvPr id="11" name="Cylindre 10"/>
          <p:cNvSpPr/>
          <p:nvPr/>
        </p:nvSpPr>
        <p:spPr>
          <a:xfrm>
            <a:off x="1115616" y="3867894"/>
            <a:ext cx="864096" cy="360040"/>
          </a:xfrm>
          <a:prstGeom prst="can">
            <a:avLst/>
          </a:prstGeom>
          <a:solidFill>
            <a:schemeClr val="tx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App3</a:t>
            </a:r>
          </a:p>
        </p:txBody>
      </p:sp>
      <p:cxnSp>
        <p:nvCxnSpPr>
          <p:cNvPr id="13" name="Connecteur droit avec flèche 12"/>
          <p:cNvCxnSpPr>
            <a:stCxn id="8" idx="4"/>
          </p:cNvCxnSpPr>
          <p:nvPr/>
        </p:nvCxnSpPr>
        <p:spPr>
          <a:xfrm>
            <a:off x="1979712" y="2355726"/>
            <a:ext cx="1512168" cy="14401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403648" y="1185596"/>
            <a:ext cx="2088232" cy="882098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1" idx="4"/>
          </p:cNvCxnSpPr>
          <p:nvPr/>
        </p:nvCxnSpPr>
        <p:spPr>
          <a:xfrm flipV="1">
            <a:off x="1979712" y="3075806"/>
            <a:ext cx="1512168" cy="972108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9" idx="2"/>
          </p:cNvCxnSpPr>
          <p:nvPr/>
        </p:nvCxnSpPr>
        <p:spPr>
          <a:xfrm flipH="1">
            <a:off x="5652120" y="1185596"/>
            <a:ext cx="1440160" cy="882098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endCxn id="6" idx="4"/>
          </p:cNvCxnSpPr>
          <p:nvPr/>
        </p:nvCxnSpPr>
        <p:spPr>
          <a:xfrm flipH="1" flipV="1">
            <a:off x="5652120" y="2751770"/>
            <a:ext cx="2088232" cy="32403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13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Dashboards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71</a:t>
            </a:fld>
            <a:endParaRPr lang="fr-F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682" y="1707654"/>
            <a:ext cx="440055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79512" y="3318468"/>
            <a:ext cx="2181994" cy="866775"/>
          </a:xfrm>
          <a:prstGeom prst="wedgeRectCallout">
            <a:avLst>
              <a:gd name="adj1" fmla="val 54928"/>
              <a:gd name="adj2" fmla="val -88291"/>
            </a:avLst>
          </a:prstGeom>
          <a:solidFill>
            <a:schemeClr val="tx1"/>
          </a:solidFill>
          <a:ln w="349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</a:rPr>
              <a:t>Gestion des alertes </a:t>
            </a:r>
          </a:p>
        </p:txBody>
      </p:sp>
      <p:sp>
        <p:nvSpPr>
          <p:cNvPr id="9" name="Rectangle 8"/>
          <p:cNvSpPr/>
          <p:nvPr/>
        </p:nvSpPr>
        <p:spPr>
          <a:xfrm>
            <a:off x="1907704" y="771550"/>
            <a:ext cx="5184576" cy="609972"/>
          </a:xfrm>
          <a:prstGeom prst="rect">
            <a:avLst/>
          </a:prstGeom>
          <a:solidFill>
            <a:schemeClr val="tx1"/>
          </a:solidFill>
          <a:ln w="317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</a:rPr>
              <a:t>Console UI </a:t>
            </a:r>
            <a:r>
              <a:rPr lang="fr-FR" sz="1400" b="1" dirty="0" smtClean="0">
                <a:solidFill>
                  <a:srgbClr val="000000"/>
                </a:solidFill>
              </a:rPr>
              <a:t>d’administration </a:t>
            </a:r>
            <a:r>
              <a:rPr lang="fr-FR" sz="1400" b="1" dirty="0" smtClean="0">
                <a:solidFill>
                  <a:srgbClr val="000000"/>
                </a:solidFill>
              </a:rPr>
              <a:t>des application Spring Boot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92280" y="1710333"/>
            <a:ext cx="1656184" cy="794316"/>
          </a:xfrm>
          <a:prstGeom prst="wedgeRectCallout">
            <a:avLst>
              <a:gd name="adj1" fmla="val -67359"/>
              <a:gd name="adj2" fmla="val 1766"/>
            </a:avLst>
          </a:prstGeom>
          <a:solidFill>
            <a:schemeClr val="tx1"/>
          </a:solidFill>
          <a:ln w="349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</a:rPr>
              <a:t>Première release 2014</a:t>
            </a:r>
          </a:p>
        </p:txBody>
      </p:sp>
    </p:spTree>
    <p:extLst>
      <p:ext uri="{BB962C8B-B14F-4D97-AF65-F5344CB8AC3E}">
        <p14:creationId xmlns:p14="http://schemas.microsoft.com/office/powerpoint/2010/main" val="5566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Features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72</a:t>
            </a:fld>
            <a:endParaRPr lang="fr-FR" dirty="0"/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23528" y="843558"/>
            <a:ext cx="8640960" cy="3600400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24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9B170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66813" marR="0" indent="-1762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>
                <a:latin typeface="BNPP Sans Extra Bold" pitchFamily="50" charset="0"/>
              </a:rPr>
              <a:t> Afficher le </a:t>
            </a:r>
            <a:r>
              <a:rPr lang="fr-FR" sz="2400" dirty="0" err="1">
                <a:latin typeface="BNPP Sans Extra Bold" pitchFamily="50" charset="0"/>
              </a:rPr>
              <a:t>health</a:t>
            </a:r>
            <a:r>
              <a:rPr lang="fr-FR" sz="2400" dirty="0">
                <a:latin typeface="BNPP Sans Extra Bold" pitchFamily="50" charset="0"/>
              </a:rPr>
              <a:t> </a:t>
            </a:r>
            <a:r>
              <a:rPr lang="fr-FR" sz="2400" dirty="0" err="1" smtClean="0">
                <a:latin typeface="BNPP Sans Extra Bold" pitchFamily="50" charset="0"/>
              </a:rPr>
              <a:t>status</a:t>
            </a: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NPP Sans Extra Bold" pitchFamily="50" charset="0"/>
              </a:rPr>
              <a:t>Afficher </a:t>
            </a:r>
            <a:r>
              <a:rPr lang="fr-FR" sz="2400" dirty="0">
                <a:latin typeface="BNPP Sans Extra Bold" pitchFamily="50" charset="0"/>
              </a:rPr>
              <a:t>les détails (</a:t>
            </a:r>
            <a:r>
              <a:rPr lang="fr-FR" sz="2400" dirty="0" smtClean="0">
                <a:latin typeface="BNPP Sans Extra Bold" pitchFamily="50" charset="0"/>
              </a:rPr>
              <a:t>JVM, memory </a:t>
            </a:r>
            <a:r>
              <a:rPr lang="fr-FR" sz="2400" dirty="0">
                <a:latin typeface="BNPP Sans Extra Bold" pitchFamily="50" charset="0"/>
              </a:rPr>
              <a:t>metrics, </a:t>
            </a:r>
            <a:r>
              <a:rPr lang="fr-FR" sz="2400" dirty="0" err="1">
                <a:latin typeface="BNPP Sans Extra Bold" pitchFamily="50" charset="0"/>
              </a:rPr>
              <a:t>micrometer</a:t>
            </a:r>
            <a:r>
              <a:rPr lang="fr-FR" sz="2400" dirty="0">
                <a:latin typeface="BNPP Sans Extra Bold" pitchFamily="50" charset="0"/>
              </a:rPr>
              <a:t> metrics, cache </a:t>
            </a:r>
            <a:r>
              <a:rPr lang="fr-FR" sz="2400" dirty="0" err="1" smtClean="0">
                <a:latin typeface="BNPP Sans Extra Bold" pitchFamily="50" charset="0"/>
              </a:rPr>
              <a:t>metrics</a:t>
            </a:r>
            <a:r>
              <a:rPr lang="fr-FR" sz="2400" dirty="0" smtClean="0">
                <a:latin typeface="BNPP Sans Extra Bold" pitchFamily="50" charset="0"/>
              </a:rPr>
              <a:t>, etc.</a:t>
            </a: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>
                <a:latin typeface="BNPP Sans Extra Bold" pitchFamily="50" charset="0"/>
              </a:rPr>
              <a:t>Afficher les infos de </a:t>
            </a:r>
            <a:r>
              <a:rPr lang="fr-FR" sz="2400" dirty="0" err="1">
                <a:latin typeface="BNPP Sans Extra Bold" pitchFamily="50" charset="0"/>
              </a:rPr>
              <a:t>build</a:t>
            </a: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>
                <a:latin typeface="BNPP Sans Extra Bold" pitchFamily="50" charset="0"/>
              </a:rPr>
              <a:t>Télécharger le fichier de log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>
                <a:latin typeface="BNPP Sans Extra Bold" pitchFamily="50" charset="0"/>
              </a:rPr>
              <a:t>Voir les propriétés </a:t>
            </a:r>
            <a:r>
              <a:rPr lang="fr-FR" sz="2400" dirty="0" smtClean="0">
                <a:latin typeface="BNPP Sans Extra Bold" pitchFamily="50" charset="0"/>
              </a:rPr>
              <a:t>d’environnement</a:t>
            </a: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>
                <a:latin typeface="BNPP Sans Extra Bold" pitchFamily="50" charset="0"/>
              </a:rPr>
              <a:t>Modifier le niveau de log 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NPP Sans Extra Bold" pitchFamily="50" charset="0"/>
              </a:rPr>
              <a:t>Etc.</a:t>
            </a:r>
            <a:endParaRPr lang="fr-FR" sz="24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7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Configuration </a:t>
            </a:r>
            <a:r>
              <a:rPr lang="fr-FR" dirty="0" smtClean="0"/>
              <a:t>côté </a:t>
            </a:r>
            <a:r>
              <a:rPr lang="fr-FR" dirty="0" smtClean="0"/>
              <a:t>serveur (1/2)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73</a:t>
            </a:fld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611560" y="915566"/>
            <a:ext cx="5256584" cy="1440160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dirty="0" smtClean="0"/>
              <a:t>&lt;</a:t>
            </a:r>
            <a:r>
              <a:rPr lang="fr-FR" sz="1400" b="1" dirty="0" err="1" smtClean="0"/>
              <a:t>dependency</a:t>
            </a:r>
            <a:r>
              <a:rPr lang="fr-FR" sz="1400" dirty="0" smtClean="0"/>
              <a:t>&gt;</a:t>
            </a:r>
            <a:br>
              <a:rPr lang="fr-FR" sz="1400" dirty="0" smtClean="0"/>
            </a:br>
            <a:r>
              <a:rPr lang="fr-FR" sz="1400" dirty="0" smtClean="0"/>
              <a:t>  &lt;</a:t>
            </a:r>
            <a:r>
              <a:rPr lang="fr-FR" sz="1400" b="1" dirty="0" err="1" smtClean="0"/>
              <a:t>groupId</a:t>
            </a:r>
            <a:r>
              <a:rPr lang="fr-FR" sz="1400" dirty="0" smtClean="0"/>
              <a:t>&gt;</a:t>
            </a:r>
            <a:r>
              <a:rPr lang="fr-FR" sz="1400" dirty="0" err="1" smtClean="0"/>
              <a:t>de.codecentric</a:t>
            </a:r>
            <a:r>
              <a:rPr lang="fr-FR" sz="1400" dirty="0" smtClean="0"/>
              <a:t>&lt;/</a:t>
            </a:r>
            <a:r>
              <a:rPr lang="fr-FR" sz="1400" b="1" dirty="0" err="1" smtClean="0"/>
              <a:t>groupId</a:t>
            </a:r>
            <a:r>
              <a:rPr lang="fr-FR" sz="1400" dirty="0" smtClean="0"/>
              <a:t>&gt;</a:t>
            </a:r>
            <a:br>
              <a:rPr lang="fr-FR" sz="1400" dirty="0" smtClean="0"/>
            </a:br>
            <a:r>
              <a:rPr lang="fr-FR" sz="1400" dirty="0" smtClean="0"/>
              <a:t>  &lt;</a:t>
            </a:r>
            <a:r>
              <a:rPr lang="fr-FR" sz="1400" b="1" dirty="0" err="1" smtClean="0"/>
              <a:t>artifactId</a:t>
            </a:r>
            <a:r>
              <a:rPr lang="fr-FR" sz="1400" dirty="0" smtClean="0"/>
              <a:t>&gt;</a:t>
            </a:r>
            <a:r>
              <a:rPr lang="fr-FR" sz="1400" dirty="0" err="1" smtClean="0"/>
              <a:t>spring</a:t>
            </a:r>
            <a:r>
              <a:rPr lang="fr-FR" sz="1400" dirty="0" smtClean="0"/>
              <a:t>-boot-admin-starter-server&lt;/</a:t>
            </a:r>
            <a:r>
              <a:rPr lang="fr-FR" sz="1400" b="1" dirty="0" err="1" smtClean="0"/>
              <a:t>artifactId</a:t>
            </a:r>
            <a:r>
              <a:rPr lang="fr-FR" sz="1400" dirty="0" smtClean="0"/>
              <a:t>&gt;</a:t>
            </a:r>
            <a:br>
              <a:rPr lang="fr-FR" sz="1400" dirty="0" smtClean="0"/>
            </a:br>
            <a:r>
              <a:rPr lang="fr-FR" sz="1400" dirty="0" smtClean="0"/>
              <a:t>  &lt;</a:t>
            </a:r>
            <a:r>
              <a:rPr lang="fr-FR" sz="1400" b="1" dirty="0" smtClean="0"/>
              <a:t>version</a:t>
            </a:r>
            <a:r>
              <a:rPr lang="fr-FR" sz="1400" dirty="0" smtClean="0"/>
              <a:t>&gt;2.0.1&lt;/</a:t>
            </a:r>
            <a:r>
              <a:rPr lang="fr-FR" sz="1400" b="1" dirty="0" smtClean="0"/>
              <a:t>version</a:t>
            </a:r>
            <a:r>
              <a:rPr lang="fr-FR" sz="1400" dirty="0" smtClean="0"/>
              <a:t>&gt;</a:t>
            </a:r>
            <a:br>
              <a:rPr lang="fr-FR" sz="1400" dirty="0" smtClean="0"/>
            </a:br>
            <a:r>
              <a:rPr lang="fr-FR" sz="1400" dirty="0" smtClean="0"/>
              <a:t>&lt;/</a:t>
            </a:r>
            <a:r>
              <a:rPr lang="fr-FR" sz="1400" b="1" dirty="0" err="1" smtClean="0"/>
              <a:t>dependency</a:t>
            </a:r>
            <a:r>
              <a:rPr lang="fr-FR" sz="1400" dirty="0" smtClean="0"/>
              <a:t>&gt;</a:t>
            </a:r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560" y="2643758"/>
            <a:ext cx="4608512" cy="1224136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dirty="0"/>
              <a:t>&lt;</a:t>
            </a:r>
            <a:r>
              <a:rPr lang="fr-FR" sz="1400" b="1" dirty="0" err="1"/>
              <a:t>dependency</a:t>
            </a:r>
            <a:r>
              <a:rPr lang="fr-FR" sz="1400" dirty="0"/>
              <a:t>&gt;</a:t>
            </a:r>
            <a:br>
              <a:rPr lang="fr-FR" sz="1400" dirty="0"/>
            </a:br>
            <a:r>
              <a:rPr lang="fr-FR" sz="1400" dirty="0"/>
              <a:t>    &lt;</a:t>
            </a:r>
            <a:r>
              <a:rPr lang="fr-FR" sz="1400" b="1" dirty="0" err="1"/>
              <a:t>groupId</a:t>
            </a:r>
            <a:r>
              <a:rPr lang="fr-FR" sz="1400" dirty="0"/>
              <a:t>&gt;</a:t>
            </a:r>
            <a:r>
              <a:rPr lang="fr-FR" sz="1400" dirty="0" err="1"/>
              <a:t>org.springframework.boot</a:t>
            </a:r>
            <a:r>
              <a:rPr lang="fr-FR" sz="1400" dirty="0"/>
              <a:t>&lt;/</a:t>
            </a:r>
            <a:r>
              <a:rPr lang="fr-FR" sz="1400" b="1" dirty="0" err="1"/>
              <a:t>groupId</a:t>
            </a:r>
            <a:r>
              <a:rPr lang="fr-FR" sz="1400" dirty="0"/>
              <a:t>&gt;</a:t>
            </a:r>
            <a:br>
              <a:rPr lang="fr-FR" sz="1400" dirty="0"/>
            </a:br>
            <a:r>
              <a:rPr lang="fr-FR" sz="1400" dirty="0"/>
              <a:t>    &lt;</a:t>
            </a:r>
            <a:r>
              <a:rPr lang="fr-FR" sz="1400" b="1" dirty="0" err="1"/>
              <a:t>artifactId</a:t>
            </a:r>
            <a:r>
              <a:rPr lang="fr-FR" sz="1400" dirty="0"/>
              <a:t>&gt;</a:t>
            </a:r>
            <a:r>
              <a:rPr lang="fr-FR" sz="1400" dirty="0" err="1"/>
              <a:t>spring</a:t>
            </a:r>
            <a:r>
              <a:rPr lang="fr-FR" sz="1400" dirty="0"/>
              <a:t>-boot-starter-web&lt;/</a:t>
            </a:r>
            <a:r>
              <a:rPr lang="fr-FR" sz="1400" b="1" dirty="0" err="1"/>
              <a:t>artifactId</a:t>
            </a:r>
            <a:r>
              <a:rPr lang="fr-FR" sz="1400" dirty="0"/>
              <a:t>&gt;</a:t>
            </a:r>
            <a:br>
              <a:rPr lang="fr-FR" sz="1400" dirty="0"/>
            </a:br>
            <a:r>
              <a:rPr lang="fr-FR" sz="1400" dirty="0"/>
              <a:t>&lt;/</a:t>
            </a:r>
            <a:r>
              <a:rPr lang="fr-FR" sz="1400" b="1" dirty="0" err="1"/>
              <a:t>dependency</a:t>
            </a:r>
            <a:r>
              <a:rPr lang="fr-FR" sz="1400" dirty="0"/>
              <a:t>&gt;</a:t>
            </a:r>
            <a:endParaRPr lang="fr-F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78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</a:t>
            </a:r>
            <a:r>
              <a:rPr lang="fr-FR" dirty="0" smtClean="0"/>
              <a:t>côté </a:t>
            </a:r>
            <a:r>
              <a:rPr lang="fr-FR" dirty="0"/>
              <a:t>serveur </a:t>
            </a:r>
            <a:r>
              <a:rPr lang="fr-FR" dirty="0" smtClean="0"/>
              <a:t>(2/2</a:t>
            </a:r>
            <a:r>
              <a:rPr lang="fr-FR" dirty="0"/>
              <a:t>)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74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611560" y="1059582"/>
            <a:ext cx="6336704" cy="2376264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dirty="0"/>
              <a:t>@Configuration</a:t>
            </a:r>
            <a:br>
              <a:rPr lang="fr-FR" sz="1400" dirty="0"/>
            </a:br>
            <a:r>
              <a:rPr lang="fr-FR" sz="1400" dirty="0"/>
              <a:t>@</a:t>
            </a:r>
            <a:r>
              <a:rPr lang="fr-FR" sz="1400" dirty="0" err="1"/>
              <a:t>EnableAutoConfiguration</a:t>
            </a:r>
            <a:r>
              <a:rPr lang="fr-FR" sz="1400" dirty="0"/>
              <a:t/>
            </a:r>
            <a:br>
              <a:rPr lang="fr-FR" sz="1400" dirty="0"/>
            </a:br>
            <a:r>
              <a:rPr lang="fr-FR" sz="1400" dirty="0"/>
              <a:t>@</a:t>
            </a:r>
            <a:r>
              <a:rPr lang="fr-FR" sz="1400" dirty="0" err="1"/>
              <a:t>EnableAdminServer</a:t>
            </a:r>
            <a:r>
              <a:rPr lang="fr-FR" sz="1400" dirty="0"/>
              <a:t/>
            </a:r>
            <a:br>
              <a:rPr lang="fr-FR" sz="1400" dirty="0"/>
            </a:br>
            <a:r>
              <a:rPr lang="fr-FR" sz="1400" b="1" dirty="0"/>
              <a:t>public class </a:t>
            </a:r>
            <a:r>
              <a:rPr lang="fr-FR" sz="1400" dirty="0" err="1"/>
              <a:t>SpringBootAdminApplication</a:t>
            </a:r>
            <a:r>
              <a:rPr lang="fr-FR" sz="1400" dirty="0"/>
              <a:t/>
            </a:r>
            <a:br>
              <a:rPr lang="fr-FR" sz="1400" dirty="0"/>
            </a:br>
            <a:r>
              <a:rPr lang="fr-FR" sz="1400" dirty="0"/>
              <a:t>{</a:t>
            </a:r>
            <a:br>
              <a:rPr lang="fr-FR" sz="1400" dirty="0"/>
            </a:br>
            <a:r>
              <a:rPr lang="fr-FR" sz="1400" dirty="0"/>
              <a:t>    </a:t>
            </a:r>
            <a:r>
              <a:rPr lang="fr-FR" sz="1400" b="1" dirty="0"/>
              <a:t>public </a:t>
            </a:r>
            <a:r>
              <a:rPr lang="fr-FR" sz="1400" b="1" dirty="0" err="1"/>
              <a:t>static</a:t>
            </a:r>
            <a:r>
              <a:rPr lang="fr-FR" sz="1400" b="1" dirty="0"/>
              <a:t> </a:t>
            </a:r>
            <a:r>
              <a:rPr lang="fr-FR" sz="1400" b="1" dirty="0" err="1"/>
              <a:t>void</a:t>
            </a:r>
            <a:r>
              <a:rPr lang="fr-FR" sz="1400" b="1" dirty="0"/>
              <a:t> </a:t>
            </a:r>
            <a:r>
              <a:rPr lang="fr-FR" sz="1400" dirty="0"/>
              <a:t>main( String[] </a:t>
            </a:r>
            <a:r>
              <a:rPr lang="fr-FR" sz="1400" dirty="0" err="1"/>
              <a:t>args</a:t>
            </a:r>
            <a:r>
              <a:rPr lang="fr-FR" sz="1400" dirty="0"/>
              <a:t> )</a:t>
            </a:r>
            <a:br>
              <a:rPr lang="fr-FR" sz="1400" dirty="0"/>
            </a:br>
            <a:r>
              <a:rPr lang="fr-FR" sz="1400" dirty="0"/>
              <a:t>    {</a:t>
            </a:r>
            <a:br>
              <a:rPr lang="fr-FR" sz="1400" dirty="0"/>
            </a:br>
            <a:r>
              <a:rPr lang="fr-FR" sz="1400" dirty="0"/>
              <a:t>        </a:t>
            </a:r>
            <a:r>
              <a:rPr lang="fr-FR" sz="1400" dirty="0" err="1"/>
              <a:t>SpringApplication.</a:t>
            </a:r>
            <a:r>
              <a:rPr lang="fr-FR" sz="1400" i="1" dirty="0" err="1"/>
              <a:t>run</a:t>
            </a:r>
            <a:r>
              <a:rPr lang="fr-FR" sz="1400" dirty="0"/>
              <a:t>(</a:t>
            </a:r>
            <a:r>
              <a:rPr lang="fr-FR" sz="1400" dirty="0" err="1"/>
              <a:t>SpringBootAdminApplication.</a:t>
            </a:r>
            <a:r>
              <a:rPr lang="fr-FR" sz="1400" b="1" dirty="0" err="1"/>
              <a:t>class</a:t>
            </a:r>
            <a:r>
              <a:rPr lang="fr-FR" sz="1400" dirty="0"/>
              <a:t>, </a:t>
            </a:r>
            <a:r>
              <a:rPr lang="fr-FR" sz="1400" dirty="0" err="1"/>
              <a:t>args</a:t>
            </a:r>
            <a:r>
              <a:rPr lang="fr-FR" sz="1400" dirty="0"/>
              <a:t>);</a:t>
            </a:r>
            <a:br>
              <a:rPr lang="fr-FR" sz="1400" dirty="0"/>
            </a:br>
            <a:r>
              <a:rPr lang="fr-FR" sz="1400" dirty="0"/>
              <a:t>    }</a:t>
            </a:r>
            <a:br>
              <a:rPr lang="fr-FR" sz="1400" dirty="0"/>
            </a:br>
            <a:r>
              <a:rPr lang="fr-FR" sz="1400" dirty="0"/>
              <a:t>}</a:t>
            </a:r>
            <a:endParaRPr lang="fr-F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61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côté client (1/2)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75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539552" y="915566"/>
            <a:ext cx="6192688" cy="1656184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dirty="0"/>
              <a:t>&lt;</a:t>
            </a:r>
            <a:r>
              <a:rPr lang="fr-FR" sz="1400" b="1" dirty="0" err="1"/>
              <a:t>dependency</a:t>
            </a:r>
            <a:r>
              <a:rPr lang="fr-FR" sz="1400" dirty="0"/>
              <a:t>&gt;</a:t>
            </a:r>
            <a:br>
              <a:rPr lang="fr-FR" sz="1400" dirty="0"/>
            </a:br>
            <a:r>
              <a:rPr lang="fr-FR" sz="1400" dirty="0"/>
              <a:t>    &lt;</a:t>
            </a:r>
            <a:r>
              <a:rPr lang="fr-FR" sz="1400" b="1" dirty="0" err="1"/>
              <a:t>groupId</a:t>
            </a:r>
            <a:r>
              <a:rPr lang="fr-FR" sz="1400" dirty="0"/>
              <a:t>&gt;</a:t>
            </a:r>
            <a:r>
              <a:rPr lang="fr-FR" sz="1400" dirty="0" err="1"/>
              <a:t>de.codecentric</a:t>
            </a:r>
            <a:r>
              <a:rPr lang="fr-FR" sz="1400" dirty="0"/>
              <a:t>&lt;/</a:t>
            </a:r>
            <a:r>
              <a:rPr lang="fr-FR" sz="1400" b="1" dirty="0" err="1"/>
              <a:t>groupId</a:t>
            </a:r>
            <a:r>
              <a:rPr lang="fr-FR" sz="1400" dirty="0"/>
              <a:t>&gt;</a:t>
            </a:r>
            <a:br>
              <a:rPr lang="fr-FR" sz="1400" dirty="0"/>
            </a:br>
            <a:r>
              <a:rPr lang="fr-FR" sz="1400" dirty="0"/>
              <a:t>    &lt;</a:t>
            </a:r>
            <a:r>
              <a:rPr lang="fr-FR" sz="1400" b="1" dirty="0" err="1"/>
              <a:t>artifactId</a:t>
            </a:r>
            <a:r>
              <a:rPr lang="fr-FR" sz="1400" dirty="0"/>
              <a:t>&gt;</a:t>
            </a:r>
            <a:r>
              <a:rPr lang="fr-FR" sz="1400" dirty="0" err="1"/>
              <a:t>spring</a:t>
            </a:r>
            <a:r>
              <a:rPr lang="fr-FR" sz="1400" dirty="0"/>
              <a:t>-boot-admin-starter-client&lt;/</a:t>
            </a:r>
            <a:r>
              <a:rPr lang="fr-FR" sz="1400" b="1" dirty="0" err="1"/>
              <a:t>artifactId</a:t>
            </a:r>
            <a:r>
              <a:rPr lang="fr-FR" sz="1400" dirty="0"/>
              <a:t>&gt;</a:t>
            </a:r>
            <a:br>
              <a:rPr lang="fr-FR" sz="1400" dirty="0"/>
            </a:br>
            <a:r>
              <a:rPr lang="fr-FR" sz="1400" dirty="0"/>
              <a:t>    &lt;</a:t>
            </a:r>
            <a:r>
              <a:rPr lang="fr-FR" sz="1400" b="1" dirty="0"/>
              <a:t>version</a:t>
            </a:r>
            <a:r>
              <a:rPr lang="fr-FR" sz="1400" dirty="0"/>
              <a:t>&gt;2.0.1&lt;/</a:t>
            </a:r>
            <a:r>
              <a:rPr lang="fr-FR" sz="1400" b="1" dirty="0"/>
              <a:t>version</a:t>
            </a:r>
            <a:r>
              <a:rPr lang="fr-FR" sz="1400" dirty="0"/>
              <a:t>&gt;</a:t>
            </a:r>
            <a:br>
              <a:rPr lang="fr-FR" sz="1400" dirty="0"/>
            </a:br>
            <a:r>
              <a:rPr lang="fr-FR" sz="1400" dirty="0"/>
              <a:t>&lt;/</a:t>
            </a:r>
            <a:r>
              <a:rPr lang="fr-FR" sz="1400" b="1" dirty="0" err="1"/>
              <a:t>dependency</a:t>
            </a:r>
            <a:r>
              <a:rPr lang="fr-FR" sz="1400" dirty="0"/>
              <a:t>&gt;</a:t>
            </a:r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9552" y="3075806"/>
            <a:ext cx="6192688" cy="1080120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400" b="1" dirty="0"/>
              <a:t>spring.boot.admin.client.url</a:t>
            </a:r>
            <a:r>
              <a:rPr lang="fr-FR" sz="1400" dirty="0"/>
              <a:t>=</a:t>
            </a:r>
            <a:r>
              <a:rPr lang="fr-FR" sz="1400" b="1" dirty="0"/>
              <a:t>http://localhost:8084</a:t>
            </a:r>
            <a:br>
              <a:rPr lang="fr-FR" sz="1400" b="1" dirty="0"/>
            </a:br>
            <a:r>
              <a:rPr lang="fr-FR" sz="1400" b="1" dirty="0" err="1"/>
              <a:t>spring.boot.admin.client.instance.prefer-ip</a:t>
            </a:r>
            <a:r>
              <a:rPr lang="fr-FR" sz="1400" dirty="0"/>
              <a:t>=</a:t>
            </a:r>
            <a:r>
              <a:rPr lang="fr-FR" sz="1400" b="1" dirty="0" err="1"/>
              <a:t>true</a:t>
            </a:r>
            <a:r>
              <a:rPr lang="fr-FR" sz="1400" b="1" dirty="0"/>
              <a:t/>
            </a:r>
            <a:br>
              <a:rPr lang="fr-FR" sz="1400" b="1" dirty="0"/>
            </a:br>
            <a:r>
              <a:rPr lang="fr-FR" sz="1400" b="1" dirty="0"/>
              <a:t>spring.boot.admin.client.instance.name</a:t>
            </a:r>
            <a:r>
              <a:rPr lang="fr-FR" sz="1400" dirty="0"/>
              <a:t>=</a:t>
            </a:r>
            <a:r>
              <a:rPr lang="fr-FR" sz="1400" b="1" dirty="0"/>
              <a:t>Jimmy</a:t>
            </a:r>
            <a:endParaRPr lang="fr-F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24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>
                <a:latin typeface="BNPP Sans Extra Bold" pitchFamily="50" charset="0"/>
              </a:rPr>
              <a:t>Exercice </a:t>
            </a:r>
            <a:r>
              <a:rPr lang="fr-FR" sz="3200" dirty="0" smtClean="0">
                <a:latin typeface="BNPP Sans Extra Bold" pitchFamily="50" charset="0"/>
              </a:rPr>
              <a:t>6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76</a:t>
            </a:fld>
            <a:endParaRPr lang="fr-FR" dirty="0"/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251520" y="1347614"/>
            <a:ext cx="8460000" cy="2736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Enregistrez-vous comme client de mon serveur admin</a:t>
            </a:r>
          </a:p>
          <a:p>
            <a:pPr marL="742950" indent="-742950">
              <a:buFont typeface="+mj-lt"/>
              <a:buAutoNum type="arabicPeriod"/>
            </a:pP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Mon adresse IP 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: 30.250.24.115</a:t>
            </a:r>
          </a:p>
          <a:p>
            <a:pPr marL="742950" indent="-742950">
              <a:buFont typeface="+mj-lt"/>
              <a:buAutoNum type="arabicPeriod"/>
            </a:pP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Cloner le projet :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  <a:hlinkClick r:id="rId4"/>
              </a:rPr>
              <a:t>http://s00vl9980736:10080/Jimmy/pocactuator-batch.git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, suivre le nombre de personnes écrit courant affiché dans la console </a:t>
            </a:r>
          </a:p>
          <a:p>
            <a:pPr marL="742950" indent="-742950">
              <a:buFont typeface="+mj-lt"/>
              <a:buAutoNum type="arabicPeriod"/>
            </a:pP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742950" indent="-742950">
              <a:buFont typeface="+mj-lt"/>
              <a:buAutoNum type="arabicPeriod"/>
            </a:pPr>
            <a:endParaRPr lang="fr-FR" sz="24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742950" indent="-742950">
              <a:buFont typeface="+mj-lt"/>
              <a:buAutoNum type="arabicPeriod"/>
            </a:pPr>
            <a:endParaRPr lang="fr-FR" sz="24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95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331640" y="1923678"/>
            <a:ext cx="6624736" cy="7200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600" dirty="0" smtClean="0">
                <a:solidFill>
                  <a:srgbClr val="FFFFFF"/>
                </a:solidFill>
                <a:latin typeface="BNPP Sans Extra Bold" pitchFamily="50" charset="0"/>
              </a:rPr>
              <a:t>D’autres </a:t>
            </a:r>
            <a:r>
              <a:rPr lang="fr-FR" sz="3600" dirty="0" smtClean="0">
                <a:solidFill>
                  <a:srgbClr val="FFFFFF"/>
                </a:solidFill>
                <a:latin typeface="BNPP Sans Extra Bold" pitchFamily="50" charset="0"/>
              </a:rPr>
              <a:t>possibilités </a:t>
            </a:r>
            <a:r>
              <a:rPr lang="fr-FR" sz="3600" dirty="0" smtClean="0">
                <a:solidFill>
                  <a:srgbClr val="FFFFFF"/>
                </a:solidFill>
                <a:latin typeface="BNPP Sans Extra Bold" pitchFamily="50" charset="0"/>
              </a:rPr>
              <a:t>existent…</a:t>
            </a:r>
            <a:endParaRPr lang="fr-FR" sz="3600" dirty="0">
              <a:solidFill>
                <a:srgbClr val="FFFFFF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45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779912" y="987574"/>
            <a:ext cx="1800200" cy="160972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Prometheus (1/2)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78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136729" y="2953481"/>
            <a:ext cx="2732484" cy="1078580"/>
          </a:xfrm>
          <a:prstGeom prst="wedgeRectCallout">
            <a:avLst>
              <a:gd name="adj1" fmla="val -67359"/>
              <a:gd name="adj2" fmla="val 1766"/>
            </a:avLst>
          </a:prstGeom>
          <a:solidFill>
            <a:schemeClr val="tx1"/>
          </a:solidFill>
          <a:ln w="349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</a:rPr>
              <a:t>Crée en 2012, Open Source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7544" y="843558"/>
            <a:ext cx="1872208" cy="609972"/>
          </a:xfrm>
          <a:prstGeom prst="rect">
            <a:avLst/>
          </a:prstGeom>
          <a:solidFill>
            <a:schemeClr val="tx1"/>
          </a:solidFill>
          <a:ln w="317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</a:rPr>
              <a:t>Multidimensionnel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1814" y="2497063"/>
            <a:ext cx="2181994" cy="866775"/>
          </a:xfrm>
          <a:prstGeom prst="wedgeRectCallout">
            <a:avLst>
              <a:gd name="adj1" fmla="val 54928"/>
              <a:gd name="adj2" fmla="val -88291"/>
            </a:avLst>
          </a:prstGeom>
          <a:solidFill>
            <a:schemeClr val="tx1"/>
          </a:solidFill>
          <a:ln w="349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</a:rPr>
              <a:t>Précision des alertes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15816" y="3651870"/>
            <a:ext cx="1872208" cy="609972"/>
          </a:xfrm>
          <a:prstGeom prst="rect">
            <a:avLst/>
          </a:prstGeom>
          <a:solidFill>
            <a:schemeClr val="tx1"/>
          </a:solidFill>
          <a:ln w="317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</a:rPr>
              <a:t>Stockage efficace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78286"/>
            <a:ext cx="1224136" cy="674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6695256" y="1851670"/>
            <a:ext cx="2197224" cy="609972"/>
          </a:xfrm>
          <a:prstGeom prst="rect">
            <a:avLst/>
          </a:prstGeom>
          <a:solidFill>
            <a:schemeClr val="tx1"/>
          </a:solidFill>
          <a:ln w="317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</a:rPr>
              <a:t>Intégration avec Spring</a:t>
            </a: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836" y="1315529"/>
            <a:ext cx="1512168" cy="1150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1"/>
          <p:cNvSpPr>
            <a:spLocks noGrp="1"/>
          </p:cNvSpPr>
          <p:nvPr>
            <p:ph idx="1"/>
          </p:nvPr>
        </p:nvSpPr>
        <p:spPr>
          <a:xfrm>
            <a:off x="3633750" y="2653185"/>
            <a:ext cx="2090378" cy="4946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BNPP Sans Extra Bold" pitchFamily="50" charset="0"/>
              </a:rPr>
              <a:t>PROMETHEUS</a:t>
            </a:r>
            <a:endParaRPr lang="fr-FR" sz="2400" dirty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5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Prometheus (2/2)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79</a:t>
            </a:fld>
            <a:endParaRPr lang="fr-FR" dirty="0"/>
          </a:p>
        </p:txBody>
      </p:sp>
      <p:sp>
        <p:nvSpPr>
          <p:cNvPr id="9" name="Cylindre 8"/>
          <p:cNvSpPr/>
          <p:nvPr/>
        </p:nvSpPr>
        <p:spPr>
          <a:xfrm>
            <a:off x="3635896" y="1779662"/>
            <a:ext cx="2160240" cy="1944216"/>
          </a:xfrm>
          <a:prstGeom prst="can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Serveur Base de données  time </a:t>
            </a:r>
            <a:r>
              <a:rPr lang="fr-FR" sz="2000" dirty="0" err="1" smtClean="0">
                <a:solidFill>
                  <a:schemeClr val="tx1"/>
                </a:solidFill>
              </a:rPr>
              <a:t>series</a:t>
            </a:r>
            <a:endParaRPr lang="fr-FR" sz="2000" dirty="0" smtClean="0">
              <a:solidFill>
                <a:schemeClr val="tx1"/>
              </a:solidFill>
            </a:endParaRPr>
          </a:p>
        </p:txBody>
      </p:sp>
      <p:sp>
        <p:nvSpPr>
          <p:cNvPr id="10" name="Cylindre 9"/>
          <p:cNvSpPr/>
          <p:nvPr/>
        </p:nvSpPr>
        <p:spPr>
          <a:xfrm>
            <a:off x="7272300" y="915566"/>
            <a:ext cx="1332148" cy="540060"/>
          </a:xfrm>
          <a:prstGeom prst="can">
            <a:avLst/>
          </a:prstGeom>
          <a:solidFill>
            <a:schemeClr val="tx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err="1" smtClean="0">
                <a:solidFill>
                  <a:schemeClr val="tx1"/>
                </a:solidFill>
              </a:rPr>
              <a:t>SpringBoot</a:t>
            </a:r>
            <a:r>
              <a:rPr lang="fr-FR" sz="1400" b="1" dirty="0" smtClean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13" name="Cylindre 12"/>
          <p:cNvSpPr/>
          <p:nvPr/>
        </p:nvSpPr>
        <p:spPr>
          <a:xfrm>
            <a:off x="7020272" y="3303928"/>
            <a:ext cx="1476164" cy="839900"/>
          </a:xfrm>
          <a:prstGeom prst="can">
            <a:avLst/>
          </a:prstGeom>
          <a:solidFill>
            <a:schemeClr val="tx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err="1" smtClean="0">
                <a:solidFill>
                  <a:schemeClr val="tx1"/>
                </a:solidFill>
              </a:rPr>
              <a:t>SpringBoot</a:t>
            </a:r>
            <a:r>
              <a:rPr lang="fr-FR" sz="1400" b="1" dirty="0" smtClean="0">
                <a:solidFill>
                  <a:schemeClr val="tx1"/>
                </a:solidFill>
              </a:rPr>
              <a:t> 3</a:t>
            </a:r>
          </a:p>
        </p:txBody>
      </p:sp>
      <p:sp>
        <p:nvSpPr>
          <p:cNvPr id="14" name="Cylindre 13"/>
          <p:cNvSpPr/>
          <p:nvPr/>
        </p:nvSpPr>
        <p:spPr>
          <a:xfrm>
            <a:off x="6660232" y="1727008"/>
            <a:ext cx="1440160" cy="844742"/>
          </a:xfrm>
          <a:prstGeom prst="can">
            <a:avLst/>
          </a:prstGeom>
          <a:solidFill>
            <a:schemeClr val="tx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err="1" smtClean="0">
                <a:solidFill>
                  <a:schemeClr val="tx1"/>
                </a:solidFill>
              </a:rPr>
              <a:t>SpringBoot</a:t>
            </a:r>
            <a:r>
              <a:rPr lang="fr-FR" sz="1400" b="1" dirty="0" smtClean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16" name="Parchemin vertical 15"/>
          <p:cNvSpPr/>
          <p:nvPr/>
        </p:nvSpPr>
        <p:spPr>
          <a:xfrm>
            <a:off x="683568" y="1293608"/>
            <a:ext cx="2160240" cy="2850220"/>
          </a:xfrm>
          <a:prstGeom prst="verticalScroll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</a:rPr>
              <a:t>GRAFANA</a:t>
            </a:r>
          </a:p>
        </p:txBody>
      </p:sp>
      <p:cxnSp>
        <p:nvCxnSpPr>
          <p:cNvPr id="18" name="Connecteur droit avec flèche 17"/>
          <p:cNvCxnSpPr>
            <a:endCxn id="10" idx="2"/>
          </p:cNvCxnSpPr>
          <p:nvPr/>
        </p:nvCxnSpPr>
        <p:spPr>
          <a:xfrm flipV="1">
            <a:off x="5436096" y="1185596"/>
            <a:ext cx="1836204" cy="666074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5796136" y="2283718"/>
            <a:ext cx="864096" cy="1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3" idx="2"/>
          </p:cNvCxnSpPr>
          <p:nvPr/>
        </p:nvCxnSpPr>
        <p:spPr>
          <a:xfrm>
            <a:off x="5796136" y="2931790"/>
            <a:ext cx="1224136" cy="792088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>
            <a:off x="2555776" y="2859782"/>
            <a:ext cx="1080120" cy="0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795886"/>
            <a:ext cx="675134" cy="51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144" y="987574"/>
            <a:ext cx="403352" cy="362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267" y="1968249"/>
            <a:ext cx="403352" cy="362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581" y="3542748"/>
            <a:ext cx="403352" cy="362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030733"/>
            <a:ext cx="864096" cy="765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386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"/>
          <p:cNvSpPr txBox="1">
            <a:spLocks/>
          </p:cNvSpPr>
          <p:nvPr/>
        </p:nvSpPr>
        <p:spPr>
          <a:xfrm>
            <a:off x="342578" y="783103"/>
            <a:ext cx="8460000" cy="35888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800" dirty="0" smtClean="0">
                <a:latin typeface="BNPP Sans Extra Bold" pitchFamily="50" charset="0"/>
              </a:rPr>
              <a:t>On attend </a:t>
            </a:r>
            <a:r>
              <a:rPr lang="fr-FR" sz="2800" dirty="0" smtClean="0">
                <a:latin typeface="BNPP Sans Extra Bold" pitchFamily="50" charset="0"/>
              </a:rPr>
              <a:t>d’être </a:t>
            </a:r>
            <a:r>
              <a:rPr lang="fr-FR" sz="2800" dirty="0" smtClean="0">
                <a:latin typeface="BNPP Sans Extra Bold" pitchFamily="50" charset="0"/>
              </a:rPr>
              <a:t>alerté par </a:t>
            </a:r>
            <a:r>
              <a:rPr lang="fr-FR" sz="2800" dirty="0" smtClean="0">
                <a:latin typeface="BNPP Sans Extra Bold" pitchFamily="50" charset="0"/>
              </a:rPr>
              <a:t>l’utilisateur </a:t>
            </a:r>
            <a:r>
              <a:rPr lang="fr-FR" sz="2800" dirty="0" smtClean="0">
                <a:latin typeface="BNPP Sans Extra Bold" pitchFamily="50" charset="0"/>
              </a:rPr>
              <a:t>final ?</a:t>
            </a:r>
          </a:p>
          <a:p>
            <a:pPr marL="0" indent="0">
              <a:buFont typeface="Lucida Grande"/>
              <a:buNone/>
            </a:pPr>
            <a:endParaRPr lang="fr-FR" sz="2800" dirty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r>
              <a:rPr lang="fr-FR" sz="2800" dirty="0" smtClean="0">
                <a:latin typeface="BNPP Sans Extra Bold" pitchFamily="50" charset="0"/>
              </a:rPr>
              <a:t>On fouille dans les </a:t>
            </a:r>
            <a:r>
              <a:rPr lang="fr-FR" sz="2800" dirty="0" smtClean="0">
                <a:latin typeface="BNPP Sans Extra Bold" pitchFamily="50" charset="0"/>
              </a:rPr>
              <a:t>logs ?</a:t>
            </a:r>
            <a:endParaRPr lang="fr-FR" sz="2800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800" dirty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r>
              <a:rPr lang="fr-FR" sz="2800" dirty="0" smtClean="0">
                <a:latin typeface="BNPP Sans Extra Bold" pitchFamily="50" charset="0"/>
              </a:rPr>
              <a:t>On fouille dans toute </a:t>
            </a:r>
            <a:r>
              <a:rPr lang="fr-FR" sz="2800" dirty="0" smtClean="0">
                <a:latin typeface="BNPP Sans Extra Bold" pitchFamily="50" charset="0"/>
              </a:rPr>
              <a:t>l’application ?</a:t>
            </a:r>
            <a:endParaRPr lang="fr-FR" sz="2800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800" dirty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r>
              <a:rPr lang="fr-FR" sz="2800" dirty="0" smtClean="0">
                <a:latin typeface="BNPP Sans Extra Bold" pitchFamily="50" charset="0"/>
              </a:rPr>
              <a:t>Comment être alerté de ce qui se passe derrière en avance de </a:t>
            </a:r>
            <a:r>
              <a:rPr lang="fr-FR" sz="2800" dirty="0" smtClean="0">
                <a:latin typeface="BNPP Sans Extra Bold" pitchFamily="50" charset="0"/>
              </a:rPr>
              <a:t>phase ?</a:t>
            </a:r>
            <a:endParaRPr lang="fr-FR" sz="2800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800" dirty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800" dirty="0" smtClean="0">
              <a:latin typeface="BNPP Sans Extra Bold" pitchFamily="50" charset="0"/>
            </a:endParaRPr>
          </a:p>
          <a:p>
            <a:pPr marL="0" indent="0" algn="ctr">
              <a:buFont typeface="Lucida Grande"/>
              <a:buNone/>
            </a:pPr>
            <a:endParaRPr lang="fr-FR" sz="2800" dirty="0" smtClean="0">
              <a:latin typeface="BNPP Sans Extra Bold" pitchFamily="50" charset="0"/>
            </a:endParaRPr>
          </a:p>
          <a:p>
            <a:pPr marL="0" indent="0" algn="ctr">
              <a:buFont typeface="Lucida Grande"/>
              <a:buNone/>
            </a:pPr>
            <a:endParaRPr lang="fr-FR" sz="2800" dirty="0" smtClean="0">
              <a:latin typeface="BNPP Sans Extra Bold" pitchFamily="50" charset="0"/>
            </a:endParaRPr>
          </a:p>
          <a:p>
            <a:pPr marL="0" indent="0" algn="ctr">
              <a:buFont typeface="Lucida Grande"/>
              <a:buNone/>
            </a:pPr>
            <a:endParaRPr lang="fr-FR" sz="3600" dirty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32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Elastick</a:t>
            </a:r>
            <a:r>
              <a:rPr lang="fr-FR" dirty="0" smtClean="0"/>
              <a:t>(1/2)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80</a:t>
            </a:fld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4788024" y="790301"/>
            <a:ext cx="3724994" cy="866775"/>
          </a:xfrm>
          <a:prstGeom prst="wedgeRectCallout">
            <a:avLst>
              <a:gd name="adj1" fmla="val -104479"/>
              <a:gd name="adj2" fmla="val -6972"/>
            </a:avLst>
          </a:prstGeom>
          <a:solidFill>
            <a:schemeClr val="tx1"/>
          </a:solidFill>
          <a:ln w="349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</a:rPr>
              <a:t>Moteur de recherche et </a:t>
            </a:r>
            <a:r>
              <a:rPr lang="fr-FR" sz="1400" b="1" dirty="0" smtClean="0">
                <a:solidFill>
                  <a:srgbClr val="000000"/>
                </a:solidFill>
              </a:rPr>
              <a:t>d’analyse </a:t>
            </a:r>
            <a:r>
              <a:rPr lang="fr-FR" sz="1400" b="1" dirty="0" smtClean="0">
                <a:solidFill>
                  <a:srgbClr val="000000"/>
                </a:solidFill>
              </a:rPr>
              <a:t>de données </a:t>
            </a:r>
            <a:r>
              <a:rPr lang="fr-FR" sz="1400" b="1" dirty="0" err="1" smtClean="0">
                <a:solidFill>
                  <a:srgbClr val="000000"/>
                </a:solidFill>
              </a:rPr>
              <a:t>RestFul</a:t>
            </a:r>
            <a:r>
              <a:rPr lang="fr-FR" sz="1400" b="1" dirty="0" smtClean="0">
                <a:solidFill>
                  <a:srgbClr val="000000"/>
                </a:solidFill>
              </a:rPr>
              <a:t>, distribué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87761"/>
            <a:ext cx="192405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87" y="3063954"/>
            <a:ext cx="730163" cy="839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88182"/>
            <a:ext cx="1921735" cy="103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760937" y="1995686"/>
            <a:ext cx="3724994" cy="866775"/>
          </a:xfrm>
          <a:prstGeom prst="wedgeRectCallout">
            <a:avLst>
              <a:gd name="adj1" fmla="val -107547"/>
              <a:gd name="adj2" fmla="val -37741"/>
            </a:avLst>
          </a:prstGeom>
          <a:solidFill>
            <a:schemeClr val="tx1"/>
          </a:solidFill>
          <a:ln w="349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</a:rPr>
              <a:t>Agent léger pour le </a:t>
            </a:r>
            <a:r>
              <a:rPr lang="fr-FR" sz="1400" b="1" dirty="0" smtClean="0">
                <a:solidFill>
                  <a:srgbClr val="000000"/>
                </a:solidFill>
              </a:rPr>
              <a:t>transport </a:t>
            </a:r>
            <a:r>
              <a:rPr lang="fr-FR" sz="1400" b="1" dirty="0" smtClean="0">
                <a:solidFill>
                  <a:srgbClr val="000000"/>
                </a:solidFill>
              </a:rPr>
              <a:t>des données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760937" y="3219822"/>
            <a:ext cx="3724994" cy="866775"/>
          </a:xfrm>
          <a:prstGeom prst="wedgeRectCallout">
            <a:avLst>
              <a:gd name="adj1" fmla="val -112150"/>
              <a:gd name="adj2" fmla="val -17961"/>
            </a:avLst>
          </a:prstGeom>
          <a:solidFill>
            <a:schemeClr val="tx1"/>
          </a:solidFill>
          <a:ln w="349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</a:rPr>
              <a:t>Visualisation des données , graphes</a:t>
            </a:r>
          </a:p>
        </p:txBody>
      </p:sp>
    </p:spTree>
    <p:extLst>
      <p:ext uri="{BB962C8B-B14F-4D97-AF65-F5344CB8AC3E}">
        <p14:creationId xmlns:p14="http://schemas.microsoft.com/office/powerpoint/2010/main" val="279381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Elastick</a:t>
            </a:r>
            <a:r>
              <a:rPr lang="fr-FR" dirty="0" smtClean="0"/>
              <a:t> </a:t>
            </a:r>
            <a:r>
              <a:rPr lang="fr-FR" dirty="0" err="1" smtClean="0"/>
              <a:t>Stack</a:t>
            </a:r>
            <a:r>
              <a:rPr lang="fr-FR" dirty="0" smtClean="0"/>
              <a:t> (1/2)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81</a:t>
            </a:fld>
            <a:endParaRPr lang="fr-FR" dirty="0"/>
          </a:p>
        </p:txBody>
      </p:sp>
      <p:sp>
        <p:nvSpPr>
          <p:cNvPr id="8" name="Cylindre 7"/>
          <p:cNvSpPr/>
          <p:nvPr/>
        </p:nvSpPr>
        <p:spPr>
          <a:xfrm>
            <a:off x="3635896" y="1779662"/>
            <a:ext cx="2160240" cy="1944216"/>
          </a:xfrm>
          <a:prstGeom prst="can">
            <a:avLst/>
          </a:pr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Serveur Base de données  time </a:t>
            </a:r>
            <a:r>
              <a:rPr lang="fr-FR" sz="2000" dirty="0" err="1" smtClean="0">
                <a:solidFill>
                  <a:schemeClr val="tx1"/>
                </a:solidFill>
              </a:rPr>
              <a:t>series</a:t>
            </a:r>
            <a:endParaRPr lang="fr-FR" sz="2000" dirty="0" smtClean="0">
              <a:solidFill>
                <a:schemeClr val="tx1"/>
              </a:solidFill>
            </a:endParaRPr>
          </a:p>
        </p:txBody>
      </p:sp>
      <p:sp>
        <p:nvSpPr>
          <p:cNvPr id="9" name="Cylindre 8"/>
          <p:cNvSpPr/>
          <p:nvPr/>
        </p:nvSpPr>
        <p:spPr>
          <a:xfrm>
            <a:off x="7272300" y="915566"/>
            <a:ext cx="1332148" cy="540060"/>
          </a:xfrm>
          <a:prstGeom prst="can">
            <a:avLst/>
          </a:prstGeom>
          <a:solidFill>
            <a:schemeClr val="tx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err="1" smtClean="0">
                <a:solidFill>
                  <a:schemeClr val="tx1"/>
                </a:solidFill>
              </a:rPr>
              <a:t>SpringBoot</a:t>
            </a:r>
            <a:r>
              <a:rPr lang="fr-FR" sz="1400" b="1" dirty="0" smtClean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10" name="Cylindre 9"/>
          <p:cNvSpPr/>
          <p:nvPr/>
        </p:nvSpPr>
        <p:spPr>
          <a:xfrm>
            <a:off x="7020272" y="3303928"/>
            <a:ext cx="1476164" cy="839900"/>
          </a:xfrm>
          <a:prstGeom prst="can">
            <a:avLst/>
          </a:prstGeom>
          <a:solidFill>
            <a:schemeClr val="tx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err="1" smtClean="0">
                <a:solidFill>
                  <a:schemeClr val="tx1"/>
                </a:solidFill>
              </a:rPr>
              <a:t>SpringBoot</a:t>
            </a:r>
            <a:r>
              <a:rPr lang="fr-FR" sz="1400" b="1" dirty="0" smtClean="0">
                <a:solidFill>
                  <a:schemeClr val="tx1"/>
                </a:solidFill>
              </a:rPr>
              <a:t> 3</a:t>
            </a:r>
          </a:p>
        </p:txBody>
      </p:sp>
      <p:sp>
        <p:nvSpPr>
          <p:cNvPr id="11" name="Cylindre 10"/>
          <p:cNvSpPr/>
          <p:nvPr/>
        </p:nvSpPr>
        <p:spPr>
          <a:xfrm>
            <a:off x="6660232" y="1727008"/>
            <a:ext cx="1440160" cy="844742"/>
          </a:xfrm>
          <a:prstGeom prst="can">
            <a:avLst/>
          </a:prstGeom>
          <a:solidFill>
            <a:schemeClr val="tx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err="1" smtClean="0">
                <a:solidFill>
                  <a:schemeClr val="tx1"/>
                </a:solidFill>
              </a:rPr>
              <a:t>SpringBoot</a:t>
            </a:r>
            <a:r>
              <a:rPr lang="fr-FR" sz="1400" b="1" dirty="0" smtClean="0">
                <a:solidFill>
                  <a:schemeClr val="tx1"/>
                </a:solidFill>
              </a:rPr>
              <a:t> 2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416" y="2522878"/>
            <a:ext cx="192405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ylindre 14"/>
          <p:cNvSpPr/>
          <p:nvPr/>
        </p:nvSpPr>
        <p:spPr>
          <a:xfrm>
            <a:off x="7314542" y="2725443"/>
            <a:ext cx="1505930" cy="422371"/>
          </a:xfrm>
          <a:prstGeom prst="can">
            <a:avLst/>
          </a:prstGeom>
          <a:solidFill>
            <a:schemeClr val="tx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err="1" smtClean="0">
                <a:solidFill>
                  <a:schemeClr val="tx1"/>
                </a:solidFill>
              </a:rPr>
              <a:t>SpringBoot</a:t>
            </a:r>
            <a:r>
              <a:rPr lang="fr-FR" sz="1400" b="1" dirty="0" smtClean="0">
                <a:solidFill>
                  <a:schemeClr val="tx1"/>
                </a:solidFill>
              </a:rPr>
              <a:t> N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144" y="987574"/>
            <a:ext cx="403352" cy="362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132" y="1921458"/>
            <a:ext cx="403352" cy="362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448" y="3122798"/>
            <a:ext cx="403352" cy="362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84" y="4011910"/>
            <a:ext cx="403352" cy="362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à coins arrondis 16"/>
          <p:cNvSpPr/>
          <p:nvPr/>
        </p:nvSpPr>
        <p:spPr>
          <a:xfrm>
            <a:off x="323528" y="1349834"/>
            <a:ext cx="1800200" cy="2302036"/>
          </a:xfrm>
          <a:prstGeom prst="roundRect">
            <a:avLst/>
          </a:prstGeom>
          <a:solidFill>
            <a:schemeClr val="tx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16" y="1661407"/>
            <a:ext cx="792088" cy="91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827584" y="2787774"/>
            <a:ext cx="971872" cy="3482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KIBANA</a:t>
            </a:r>
          </a:p>
        </p:txBody>
      </p:sp>
      <p:cxnSp>
        <p:nvCxnSpPr>
          <p:cNvPr id="25" name="Connecteur droit avec flèche 24"/>
          <p:cNvCxnSpPr/>
          <p:nvPr/>
        </p:nvCxnSpPr>
        <p:spPr>
          <a:xfrm flipH="1">
            <a:off x="2123728" y="2607570"/>
            <a:ext cx="1512168" cy="0"/>
          </a:xfrm>
          <a:prstGeom prst="straightConnector1">
            <a:avLst/>
          </a:prstGeom>
          <a:ln w="2857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440" y="616483"/>
            <a:ext cx="580517" cy="31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957" y="1752557"/>
            <a:ext cx="580517" cy="31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283" y="2355726"/>
            <a:ext cx="580517" cy="31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440" y="4143828"/>
            <a:ext cx="580517" cy="31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Connecteur droit avec flèche 30"/>
          <p:cNvCxnSpPr/>
          <p:nvPr/>
        </p:nvCxnSpPr>
        <p:spPr>
          <a:xfrm flipH="1">
            <a:off x="5796136" y="1185596"/>
            <a:ext cx="1471042" cy="878632"/>
          </a:xfrm>
          <a:prstGeom prst="straightConnector1">
            <a:avLst/>
          </a:prstGeom>
          <a:ln w="2857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endCxn id="8" idx="4"/>
          </p:cNvCxnSpPr>
          <p:nvPr/>
        </p:nvCxnSpPr>
        <p:spPr>
          <a:xfrm flipH="1">
            <a:off x="5796136" y="2283718"/>
            <a:ext cx="864096" cy="468052"/>
          </a:xfrm>
          <a:prstGeom prst="straightConnector1">
            <a:avLst/>
          </a:prstGeom>
          <a:ln w="2857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flipH="1">
            <a:off x="5807410" y="2969143"/>
            <a:ext cx="1512168" cy="0"/>
          </a:xfrm>
          <a:prstGeom prst="straightConnector1">
            <a:avLst/>
          </a:prstGeom>
          <a:ln w="2857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H="1" flipV="1">
            <a:off x="5807410" y="3303928"/>
            <a:ext cx="1216893" cy="491958"/>
          </a:xfrm>
          <a:prstGeom prst="straightConnector1">
            <a:avLst/>
          </a:prstGeom>
          <a:ln w="2857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60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95536" y="267494"/>
            <a:ext cx="6624736" cy="7200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600" dirty="0" smtClean="0">
                <a:solidFill>
                  <a:srgbClr val="FFFFFF"/>
                </a:solidFill>
                <a:latin typeface="BNPP Sans Extra Bold" pitchFamily="50" charset="0"/>
              </a:rPr>
              <a:t>Conclusion</a:t>
            </a:r>
            <a:endParaRPr lang="fr-FR" sz="3600" dirty="0">
              <a:solidFill>
                <a:srgbClr val="FFFFFF"/>
              </a:solidFill>
              <a:latin typeface="BNPP Sans Extra Bold" pitchFamily="50" charset="0"/>
            </a:endParaRPr>
          </a:p>
        </p:txBody>
      </p:sp>
      <p:sp>
        <p:nvSpPr>
          <p:cNvPr id="3" name="Espace réservé du contenu 1"/>
          <p:cNvSpPr>
            <a:spLocks noGrp="1"/>
          </p:cNvSpPr>
          <p:nvPr>
            <p:ph idx="1"/>
          </p:nvPr>
        </p:nvSpPr>
        <p:spPr>
          <a:xfrm>
            <a:off x="353244" y="1059582"/>
            <a:ext cx="7920880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fr-FR" sz="2400" dirty="0" smtClean="0">
              <a:solidFill>
                <a:schemeClr val="tx1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  <a:latin typeface="BNPP Sans Extra Bold" pitchFamily="50" charset="0"/>
              </a:rPr>
              <a:t>É</a:t>
            </a:r>
            <a:r>
              <a:rPr lang="fr-FR" sz="2400" dirty="0" smtClean="0">
                <a:solidFill>
                  <a:schemeClr val="tx1"/>
                </a:solidFill>
                <a:latin typeface="BNPP Sans Extra Bold" pitchFamily="50" charset="0"/>
              </a:rPr>
              <a:t>crire</a:t>
            </a:r>
            <a:r>
              <a:rPr lang="fr-FR" sz="2400" dirty="0" smtClean="0">
                <a:latin typeface="BNPP Sans Extra Bold" pitchFamily="50" charset="0"/>
              </a:rPr>
              <a:t> </a:t>
            </a:r>
            <a:r>
              <a:rPr lang="fr-FR" sz="2400" dirty="0">
                <a:solidFill>
                  <a:schemeClr val="tx1"/>
                </a:solidFill>
                <a:latin typeface="BNPP Sans Extra Bold" pitchFamily="50" charset="0"/>
              </a:rPr>
              <a:t>du code observable</a:t>
            </a:r>
          </a:p>
          <a:p>
            <a:pPr marL="0" indent="0">
              <a:buNone/>
            </a:pPr>
            <a:endParaRPr lang="fr-FR" sz="2400" dirty="0" smtClean="0"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400" dirty="0" smtClean="0">
                <a:solidFill>
                  <a:schemeClr val="tx1"/>
                </a:solidFill>
                <a:latin typeface="BNPP Sans Extra Bold" pitchFamily="50" charset="0"/>
              </a:rPr>
              <a:t>Simple, peu coûteux</a:t>
            </a: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400" dirty="0" smtClean="0">
                <a:solidFill>
                  <a:schemeClr val="tx1"/>
                </a:solidFill>
                <a:latin typeface="BNPP Sans Extra Bold" pitchFamily="50" charset="0"/>
              </a:rPr>
              <a:t>Tous ensemble</a:t>
            </a:r>
            <a:endParaRPr lang="fr-FR" sz="2400" dirty="0">
              <a:solidFill>
                <a:schemeClr val="tx1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30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1"/>
          <p:cNvSpPr>
            <a:spLocks noGrp="1"/>
          </p:cNvSpPr>
          <p:nvPr>
            <p:ph idx="1"/>
          </p:nvPr>
        </p:nvSpPr>
        <p:spPr>
          <a:xfrm>
            <a:off x="2915816" y="2149129"/>
            <a:ext cx="2880320" cy="4946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600" dirty="0" smtClean="0">
                <a:latin typeface="BNPP Sans Extra Bold" pitchFamily="50" charset="0"/>
              </a:rPr>
              <a:t>QUESTIONS</a:t>
            </a:r>
            <a:endParaRPr lang="fr-FR" sz="3600" dirty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26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39552" y="2067694"/>
            <a:ext cx="8280920" cy="7200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600" dirty="0">
                <a:solidFill>
                  <a:srgbClr val="FFFFFF"/>
                </a:solidFill>
                <a:latin typeface="BNPP Sans Extra Bold" pitchFamily="50" charset="0"/>
              </a:rPr>
              <a:t>À</a:t>
            </a:r>
            <a:r>
              <a:rPr lang="fr-FR" sz="3600" dirty="0" smtClean="0">
                <a:solidFill>
                  <a:srgbClr val="FFFFFF"/>
                </a:solidFill>
                <a:latin typeface="BNPP Sans Extra Bold" pitchFamily="50" charset="0"/>
              </a:rPr>
              <a:t> bientôt, </a:t>
            </a:r>
            <a:r>
              <a:rPr lang="fr-FR" sz="3600" dirty="0" smtClean="0">
                <a:solidFill>
                  <a:srgbClr val="FFFFFF"/>
                </a:solidFill>
                <a:latin typeface="BNPP Sans Extra Bold" pitchFamily="50" charset="0"/>
              </a:rPr>
              <a:t>pour de futures réjouissances</a:t>
            </a:r>
            <a:endParaRPr lang="fr-FR" sz="3600" dirty="0">
              <a:solidFill>
                <a:srgbClr val="FFFFFF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71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Notions d'architecture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9</a:t>
            </a:fld>
            <a:endParaRPr lang="fr-F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925252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7504" y="4227934"/>
            <a:ext cx="1368152" cy="648072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tx1"/>
                </a:solidFill>
                <a:latin typeface="BNPP Sans Extra Bold" pitchFamily="50" charset="0"/>
              </a:rPr>
              <a:t>DEV</a:t>
            </a:r>
          </a:p>
        </p:txBody>
      </p:sp>
      <p:sp>
        <p:nvSpPr>
          <p:cNvPr id="8" name="Rectangle 7"/>
          <p:cNvSpPr/>
          <p:nvPr/>
        </p:nvSpPr>
        <p:spPr>
          <a:xfrm>
            <a:off x="2051720" y="3939902"/>
            <a:ext cx="1368152" cy="648072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tx1"/>
                </a:solidFill>
                <a:latin typeface="BNPP Sans Extra Bold" pitchFamily="50" charset="0"/>
              </a:rPr>
              <a:t>RECETTE</a:t>
            </a:r>
          </a:p>
        </p:txBody>
      </p:sp>
      <p:sp>
        <p:nvSpPr>
          <p:cNvPr id="9" name="Rectangle 8"/>
          <p:cNvSpPr/>
          <p:nvPr/>
        </p:nvSpPr>
        <p:spPr>
          <a:xfrm>
            <a:off x="4283968" y="4060279"/>
            <a:ext cx="1368152" cy="648072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tx1"/>
                </a:solidFill>
                <a:latin typeface="BNPP Sans Extra Bold" pitchFamily="50" charset="0"/>
              </a:rPr>
              <a:t>QUALIF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68144" y="3579862"/>
            <a:ext cx="1368152" cy="648072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tx1"/>
                </a:solidFill>
                <a:latin typeface="BNPP Sans Extra Bold" pitchFamily="50" charset="0"/>
              </a:rPr>
              <a:t>PRE-PROD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96336" y="4443958"/>
            <a:ext cx="1368152" cy="648072"/>
          </a:xfrm>
          <a:prstGeom prst="rect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tx1"/>
                </a:solidFill>
                <a:latin typeface="BNPP Sans Extra Bold" pitchFamily="50" charset="0"/>
              </a:rPr>
              <a:t>PROD</a:t>
            </a:r>
          </a:p>
        </p:txBody>
      </p:sp>
    </p:spTree>
    <p:extLst>
      <p:ext uri="{BB962C8B-B14F-4D97-AF65-F5344CB8AC3E}">
        <p14:creationId xmlns:p14="http://schemas.microsoft.com/office/powerpoint/2010/main" val="90735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160105-ITG-charte-169-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_160105-ITG-charte-169-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160105-ITG-charte-169-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160105-ITG-charte-169-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TEMPLATE ITG_paysage A PRIVILEGIER_16-9_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37409</TotalTime>
  <Words>2212</Words>
  <Application>Microsoft Office PowerPoint</Application>
  <PresentationFormat>Affichage à l'écran (16:9)</PresentationFormat>
  <Paragraphs>650</Paragraphs>
  <Slides>84</Slides>
  <Notes>31</Notes>
  <HiddenSlides>0</HiddenSlides>
  <MMClips>0</MMClips>
  <ScaleCrop>false</ScaleCrop>
  <HeadingPairs>
    <vt:vector size="4" baseType="variant">
      <vt:variant>
        <vt:lpstr>Thème</vt:lpstr>
      </vt:variant>
      <vt:variant>
        <vt:i4>5</vt:i4>
      </vt:variant>
      <vt:variant>
        <vt:lpstr>Titres des diapositives</vt:lpstr>
      </vt:variant>
      <vt:variant>
        <vt:i4>84</vt:i4>
      </vt:variant>
    </vt:vector>
  </HeadingPairs>
  <TitlesOfParts>
    <vt:vector size="89" baseType="lpstr">
      <vt:lpstr>160105-ITG-charte-169-FR</vt:lpstr>
      <vt:lpstr>3_160105-ITG-charte-169-FR</vt:lpstr>
      <vt:lpstr>2_160105-ITG-charte-169-FR</vt:lpstr>
      <vt:lpstr>1_160105-ITG-charte-169-FR</vt:lpstr>
      <vt:lpstr>TEMPLATE ITG_paysage A PRIVILEGIER_16-9_FR</vt:lpstr>
      <vt:lpstr>Présentation PowerPoint</vt:lpstr>
      <vt:lpstr>Jimmy SAVI</vt:lpstr>
      <vt:lpstr>Nos très chers systèmes d’ information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Besoins (1/2)</vt:lpstr>
      <vt:lpstr>Besoins (2/2)</vt:lpstr>
      <vt:lpstr>La santé de nos bébés</vt:lpstr>
      <vt:lpstr>En les surveillant de près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SPRING BOOT ACTUATOR</vt:lpstr>
      <vt:lpstr>SPRING ACTUATOR 1 vs SPRING ACTUATOR 2 </vt:lpstr>
      <vt:lpstr>Qu’allons nous faire?</vt:lpstr>
      <vt:lpstr>Installer Actuator avec Maven</vt:lpstr>
      <vt:lpstr>Exercice 1</vt:lpstr>
      <vt:lpstr>Présentation PowerPoint</vt:lpstr>
      <vt:lpstr>Présentation PowerPoint</vt:lpstr>
      <vt:lpstr>Création des endpoints</vt:lpstr>
      <vt:lpstr>Exposition web des endpoints</vt:lpstr>
      <vt:lpstr>Présentation PowerPoint</vt:lpstr>
      <vt:lpstr>Endpoint Info (1/3)</vt:lpstr>
      <vt:lpstr>Endpoint Info (2/3)</vt:lpstr>
      <vt:lpstr>Endpoint Info (3/3)</vt:lpstr>
      <vt:lpstr>Exercice 2</vt:lpstr>
      <vt:lpstr>Présentation PowerPoint</vt:lpstr>
      <vt:lpstr>Endpoint Health</vt:lpstr>
      <vt:lpstr>Endpoint Health</vt:lpstr>
      <vt:lpstr>Exercice 3</vt:lpstr>
      <vt:lpstr>Endpoint properties</vt:lpstr>
      <vt:lpstr>Endpoint properties</vt:lpstr>
      <vt:lpstr>Logs</vt:lpstr>
      <vt:lpstr>Logs</vt:lpstr>
      <vt:lpstr>Exercice 4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Micrometers</vt:lpstr>
      <vt:lpstr>Présentation PowerPoint</vt:lpstr>
      <vt:lpstr>Présentation PowerPoint</vt:lpstr>
      <vt:lpstr>Présentation PowerPoint</vt:lpstr>
      <vt:lpstr>Counters</vt:lpstr>
      <vt:lpstr>Counter </vt:lpstr>
      <vt:lpstr>Counter (2/2)</vt:lpstr>
      <vt:lpstr>Timers</vt:lpstr>
      <vt:lpstr>Timer</vt:lpstr>
      <vt:lpstr>Timer </vt:lpstr>
      <vt:lpstr>Gauge</vt:lpstr>
      <vt:lpstr>Gauge  </vt:lpstr>
      <vt:lpstr>Gauge</vt:lpstr>
      <vt:lpstr>Mais encore…</vt:lpstr>
      <vt:lpstr>Exercice 5</vt:lpstr>
      <vt:lpstr>Présentation PowerPoint</vt:lpstr>
      <vt:lpstr>Sécurité</vt:lpstr>
      <vt:lpstr>Sécurité</vt:lpstr>
      <vt:lpstr>Présentation PowerPoint</vt:lpstr>
      <vt:lpstr>Présentation PowerPoint</vt:lpstr>
      <vt:lpstr>Mode Polling </vt:lpstr>
      <vt:lpstr>Mode Push</vt:lpstr>
      <vt:lpstr>Dashboards</vt:lpstr>
      <vt:lpstr>Features</vt:lpstr>
      <vt:lpstr>Configuration côté serveur (1/2)</vt:lpstr>
      <vt:lpstr>Configuration côté serveur (2/2)</vt:lpstr>
      <vt:lpstr>Configuration côté client (1/2)</vt:lpstr>
      <vt:lpstr>Exercice 6</vt:lpstr>
      <vt:lpstr>Présentation PowerPoint</vt:lpstr>
      <vt:lpstr>Prometheus (1/2)</vt:lpstr>
      <vt:lpstr>Prometheus (2/2)</vt:lpstr>
      <vt:lpstr>Elastick(1/2)</vt:lpstr>
      <vt:lpstr>Elastick Stack (1/2)</vt:lpstr>
      <vt:lpstr>Présentation PowerPoint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ChristineB</dc:creator>
  <cp:lastModifiedBy>b86169</cp:lastModifiedBy>
  <cp:revision>1487</cp:revision>
  <cp:lastPrinted>2015-12-23T10:24:34Z</cp:lastPrinted>
  <dcterms:created xsi:type="dcterms:W3CDTF">2015-02-23T17:08:44Z</dcterms:created>
  <dcterms:modified xsi:type="dcterms:W3CDTF">2018-08-08T13:20:12Z</dcterms:modified>
</cp:coreProperties>
</file>